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EB Garamond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A51ABB0-5E9E-45EA-A300-5B56914536AF}">
  <a:tblStyle styleId="{BA51ABB0-5E9E-45EA-A300-5B56914536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4D2C14B-63E3-4F86-B96D-D1C23B6D1DA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4E65048-01EA-402C-8BE5-710E4943F787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EBGaramond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EBGaramond-italic.fntdata"/><Relationship Id="rId63" Type="http://schemas.openxmlformats.org/officeDocument/2006/relationships/font" Target="fonts/EBGaramon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EBGaramond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4240c0689_1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4240c0689_1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4240c06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4240c06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4240c0689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4240c0689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4240c0689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4240c0689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Isotope detection helps to determine if methane is biotic/abiotic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4240c0689_2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4240c0689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177d06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177d06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c2c19f488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c2c19f488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c2c19f488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c2c19f488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c2c19f488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c2c19f488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c2c19f488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c2c19f488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240c0689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240c0689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c2c19f488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c2c19f488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c2c19f488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c2c19f488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c343cac6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c343cac6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4240c0689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4240c0689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4240c0689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4240c0689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4240c0689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4240c068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c2c19f48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c2c19f48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c2c19f48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c2c19f4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c2c19f48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c2c19f48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4240c0689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4240c0689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240c0689_2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240c0689_2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c0f6b6e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c0f6b6e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c0f6b6e7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c0f6b6e7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4240c0689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4240c0689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4240c0689_2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4240c0689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dust mitigation and orientation change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c2c19f488_1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c2c19f488_1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c2c19f488_1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c2c19f488_1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c2c19f48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c2c19f48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4240c0689_2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4240c0689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4240c0689_2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4240c0689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baf2ad8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baf2ad8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4240c0689_2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4240c0689_2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baf2ad8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baf2ad8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af2ad84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af2ad8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baf2ad84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baf2ad84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4240c0689_2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4240c0689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4240c0689_2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4240c0689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c1ac4cb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c1ac4cb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bf429f80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bf429f80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bf429f80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bf429f80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bf429f80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bf429f80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bdda8b2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bdda8b2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240c0689_2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240c0689_2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bdda8b29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bdda8b29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c2c19f488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c2c19f488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c2c19f488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6c2c19f48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4240c0689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64240c0689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implementation </a:t>
            </a:r>
            <a:r>
              <a:rPr lang="en"/>
              <a:t>will allow the AMERICA mission to answer the primary science questions about the origins of methane variations on Mars and the formation of dust storms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438ac3d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438ac3d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438ac3d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438ac3d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240c0689_2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4240c0689_2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240c0689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240c0689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4240c0689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4240c0689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4240c0689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4240c0689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/Bullets">
  <p:cSld name="Content w/Bullets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-1" y="4596798"/>
            <a:ext cx="9144000" cy="546600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"/>
          <p:cNvSpPr txBox="1"/>
          <p:nvPr/>
        </p:nvSpPr>
        <p:spPr>
          <a:xfrm>
            <a:off x="8222775" y="4885925"/>
            <a:ext cx="7800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12/09/2019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"/>
          <p:cNvSpPr txBox="1"/>
          <p:nvPr/>
        </p:nvSpPr>
        <p:spPr>
          <a:xfrm>
            <a:off x="3124200" y="4885921"/>
            <a:ext cx="2895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AMERICA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6756400" y="4720987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224425" y="780525"/>
            <a:ext cx="83247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i="0" sz="1800" u="none" cap="none" strike="noStrike"/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gardel2\Desktop\Brand Approval Reference\Rensselaer Logo Layered Files\RF0010-01 Rensselaer Large Logo\RGB\PNGs\RF0010-01 Rensselaer Large Logo RGB-White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479425" y="85100"/>
            <a:ext cx="52158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">
  <p:cSld name="3_Title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4881" l="3331" r="3331" t="18761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gardel2\Desktop\Brand Approval Reference\Rensselaer Logo Layered Files\RF0010-01 Rensselaer Large Logo\RGB\PNGs\RF0010-01 Rensselaer Large Logo-with Tagline RGB-White.png"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970" y="1950706"/>
            <a:ext cx="5118055" cy="124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Slide">
  <p:cSld name="5_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D6001C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-with Tagline RGB-White.png" id="82" name="Google Shape;8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2970" y="1950706"/>
            <a:ext cx="5118055" cy="124208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/>
          <p:nvPr/>
        </p:nvSpPr>
        <p:spPr>
          <a:xfrm>
            <a:off x="4340150" y="2915950"/>
            <a:ext cx="2981700" cy="604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966875" y="2781700"/>
            <a:ext cx="48288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3F3F3"/>
                </a:solidFill>
                <a:latin typeface="EB Garamond"/>
                <a:ea typeface="EB Garamond"/>
                <a:cs typeface="EB Garamond"/>
                <a:sym typeface="EB Garamond"/>
              </a:rPr>
              <a:t>Aerospace Solutions</a:t>
            </a:r>
            <a:endParaRPr sz="4200">
              <a:solidFill>
                <a:srgbClr val="F3F3F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2966875" y="3465325"/>
            <a:ext cx="4828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why not go to Mars?</a:t>
            </a:r>
            <a:r>
              <a:rPr baseline="30000" lang="en" sz="1800">
                <a:solidFill>
                  <a:srgbClr val="F3F3F3"/>
                </a:solidFill>
              </a:rPr>
              <a:t>Ⓡ</a:t>
            </a:r>
            <a:endParaRPr baseline="30000"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">
  <p:cSld name="4_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2371988"/>
            <a:ext cx="9144000" cy="27714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3175" y="233341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3"/>
          <p:cNvSpPr txBox="1"/>
          <p:nvPr/>
        </p:nvSpPr>
        <p:spPr>
          <a:xfrm>
            <a:off x="6756400" y="4885922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9/10/2018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3124200" y="4885921"/>
            <a:ext cx="2895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756400" y="4720987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0" y="1"/>
            <a:ext cx="9144000" cy="47793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>
            <p:ph type="ctrTitle"/>
          </p:nvPr>
        </p:nvSpPr>
        <p:spPr>
          <a:xfrm>
            <a:off x="214256" y="840664"/>
            <a:ext cx="83160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4"/>
          <p:cNvSpPr/>
          <p:nvPr/>
        </p:nvSpPr>
        <p:spPr>
          <a:xfrm>
            <a:off x="-1" y="4613098"/>
            <a:ext cx="9144000" cy="546600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756400" y="4885922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9/10/2018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124200" y="4885921"/>
            <a:ext cx="2895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6756400" y="4720987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100" name="Google Shape;10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4881" l="3331" r="3331" t="18761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ctrTitle"/>
          </p:nvPr>
        </p:nvSpPr>
        <p:spPr>
          <a:xfrm>
            <a:off x="0" y="954412"/>
            <a:ext cx="91440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0" y="2500263"/>
            <a:ext cx="91440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:\Users\gardel2\Desktop\Brand Approval Reference\Rensselaer Logo Layered Files\RF0010-01 Rensselaer Large Logo\RGB\PNGs\RF0010-01 Rensselaer Large Logo-with Tagline RGB-Whit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578" y="3913034"/>
            <a:ext cx="3434840" cy="833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2371988"/>
            <a:ext cx="9144000" cy="27822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/>
          <p:nvPr>
            <p:ph type="ctrTitle"/>
          </p:nvPr>
        </p:nvSpPr>
        <p:spPr>
          <a:xfrm>
            <a:off x="216322" y="2662273"/>
            <a:ext cx="83160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41489" y="4384549"/>
            <a:ext cx="831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" name="Google Shape;25;p4"/>
          <p:cNvCxnSpPr/>
          <p:nvPr/>
        </p:nvCxnSpPr>
        <p:spPr>
          <a:xfrm>
            <a:off x="3175" y="233341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gardel2\Desktop\Brand Approval Reference\Rensselaer Logo Layered Files\RF0010-01 Rensselaer Large Logo\CMYK\PNGs\RF0010-01 Rensselaer Large Logo-with Tagline CMYK-TwoColor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675" y="584200"/>
            <a:ext cx="3665625" cy="8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-1442406964439-e46ab8eff7c4.jpg" id="28" name="Google Shape;28;p5"/>
          <p:cNvPicPr preferRelativeResize="0"/>
          <p:nvPr/>
        </p:nvPicPr>
        <p:blipFill rotWithShape="1">
          <a:blip r:embed="rId2">
            <a:alphaModFix/>
          </a:blip>
          <a:srcRect b="0" l="11141" r="5309" t="14074"/>
          <a:stretch/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ctrTitle"/>
          </p:nvPr>
        </p:nvSpPr>
        <p:spPr>
          <a:xfrm>
            <a:off x="216322" y="2207832"/>
            <a:ext cx="83160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241489" y="3849351"/>
            <a:ext cx="831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:\Users\gardel2\Desktop\Brand Approval Reference\Rensselaer Logo Layered Files\RF0010-01 Rensselaer Large Logo\RGB\PNGs\RF0010-01 Rensselaer Large Logo RGB-White.png" id="31" name="Google Shape;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75" y="4398000"/>
            <a:ext cx="2032108" cy="37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>
            <p:ph idx="2" type="pic"/>
          </p:nvPr>
        </p:nvSpPr>
        <p:spPr>
          <a:xfrm>
            <a:off x="4572000" y="596898"/>
            <a:ext cx="4572000" cy="4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5" name="Google Shape;35;p6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224417" y="774693"/>
            <a:ext cx="40332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/>
          <p:nvPr/>
        </p:nvSpPr>
        <p:spPr>
          <a:xfrm>
            <a:off x="-1" y="4613098"/>
            <a:ext cx="9144000" cy="546600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6756400" y="4885922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9/10/2018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3124200" y="4885921"/>
            <a:ext cx="2895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6756400" y="4720987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Photo">
  <p:cSld name="3_Phot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>
            <p:ph idx="2" type="pic"/>
          </p:nvPr>
        </p:nvSpPr>
        <p:spPr>
          <a:xfrm>
            <a:off x="-1" y="596898"/>
            <a:ext cx="4572000" cy="4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224416" y="202609"/>
            <a:ext cx="8324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rgbClr val="5F60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001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4815282" y="774693"/>
            <a:ext cx="39939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rgbClr val="DB091C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DB091C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-1" y="4613098"/>
            <a:ext cx="9144000" cy="546600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6756400" y="4885922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9/10/2018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3124200" y="4885921"/>
            <a:ext cx="2895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6756400" y="4720987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Photo">
  <p:cSld name="2_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1" y="0"/>
            <a:ext cx="9144000" cy="47928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224416" y="202609"/>
            <a:ext cx="83247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9EA2A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EA2A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" name="Google Shape;55;p8"/>
          <p:cNvCxnSpPr/>
          <p:nvPr/>
        </p:nvCxnSpPr>
        <p:spPr>
          <a:xfrm>
            <a:off x="0" y="596897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8"/>
          <p:cNvSpPr/>
          <p:nvPr/>
        </p:nvSpPr>
        <p:spPr>
          <a:xfrm>
            <a:off x="-1" y="4613098"/>
            <a:ext cx="9144000" cy="546600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6756400" y="4885922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9/10/2018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3124200" y="4885921"/>
            <a:ext cx="2895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6756400" y="4720987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>
  <p:cSld name="2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ctrTitle"/>
          </p:nvPr>
        </p:nvSpPr>
        <p:spPr>
          <a:xfrm>
            <a:off x="214256" y="840664"/>
            <a:ext cx="83160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None/>
              <a:defRPr b="1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9"/>
          <p:cNvSpPr/>
          <p:nvPr/>
        </p:nvSpPr>
        <p:spPr>
          <a:xfrm>
            <a:off x="-1" y="4613098"/>
            <a:ext cx="9144000" cy="546600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6756400" y="4885922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9/10/2018</a:t>
            </a:r>
            <a:endParaRPr b="0" i="0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3124200" y="4885921"/>
            <a:ext cx="2895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6756400" y="4720987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67" name="Google Shape;6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>
            <p:ph idx="2" type="pic"/>
          </p:nvPr>
        </p:nvSpPr>
        <p:spPr>
          <a:xfrm>
            <a:off x="0" y="0"/>
            <a:ext cx="9144000" cy="4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220253" y="320612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/>
          <p:nvPr/>
        </p:nvSpPr>
        <p:spPr>
          <a:xfrm>
            <a:off x="-1" y="4613098"/>
            <a:ext cx="9144000" cy="546600"/>
          </a:xfrm>
          <a:prstGeom prst="rect">
            <a:avLst/>
          </a:prstGeom>
          <a:solidFill>
            <a:srgbClr val="DB0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6756400" y="4885922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9/10/2018</a:t>
            </a:r>
            <a:endParaRPr sz="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/>
          <p:nvPr/>
        </p:nvSpPr>
        <p:spPr>
          <a:xfrm>
            <a:off x="3124200" y="4885921"/>
            <a:ext cx="2895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{ INSERT TITLE HERE ]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 txBox="1"/>
          <p:nvPr/>
        </p:nvSpPr>
        <p:spPr>
          <a:xfrm>
            <a:off x="6756400" y="4720987"/>
            <a:ext cx="21336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gardel2\Desktop\Brand Approval Reference\Rensselaer Logo Layered Files\RF0010-01 Rensselaer Large Logo\RGB\PNGs\RF0010-01 Rensselaer Large Logo RGB-White.png" id="75" name="Google Shape;7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0401" y="4720618"/>
            <a:ext cx="1600591" cy="29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nature.com/articles/d41586-019-00575-2" TargetMode="External"/><Relationship Id="rId4" Type="http://schemas.openxmlformats.org/officeDocument/2006/relationships/hyperlink" Target="http://macrocosm-magbook.blogspot.com/2007/10/martian-dust-devils-caught-by-spirit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oi.org/10.1007/s11214-012-9879-z" TargetMode="External"/><Relationship Id="rId4" Type="http://schemas.openxmlformats.org/officeDocument/2006/relationships/hyperlink" Target="https://doi.org/10.1007/s11214-012-9902-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ctrTitle"/>
          </p:nvPr>
        </p:nvSpPr>
        <p:spPr>
          <a:xfrm>
            <a:off x="470800" y="888200"/>
            <a:ext cx="4263600" cy="153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A</a:t>
            </a:r>
            <a:r>
              <a:rPr b="0" lang="en" sz="1400">
                <a:solidFill>
                  <a:srgbClr val="FFFFFF"/>
                </a:solidFill>
              </a:rPr>
              <a:t>dvanced </a:t>
            </a:r>
            <a:r>
              <a:rPr lang="en" sz="1800">
                <a:solidFill>
                  <a:srgbClr val="FFFFFF"/>
                </a:solidFill>
              </a:rPr>
              <a:t>M</a:t>
            </a:r>
            <a:r>
              <a:rPr b="0" lang="en" sz="1400">
                <a:solidFill>
                  <a:srgbClr val="FFFFFF"/>
                </a:solidFill>
              </a:rPr>
              <a:t>ethane </a:t>
            </a:r>
            <a:r>
              <a:rPr lang="en" sz="1800">
                <a:solidFill>
                  <a:srgbClr val="FFFFFF"/>
                </a:solidFill>
              </a:rPr>
              <a:t>E</a:t>
            </a:r>
            <a:r>
              <a:rPr b="0" lang="en" sz="1400">
                <a:solidFill>
                  <a:srgbClr val="FFFFFF"/>
                </a:solidFill>
              </a:rPr>
              <a:t>mission and </a:t>
            </a:r>
            <a:r>
              <a:rPr lang="en" sz="1800">
                <a:solidFill>
                  <a:srgbClr val="FFFFFF"/>
                </a:solidFill>
              </a:rPr>
              <a:t>R</a:t>
            </a:r>
            <a:r>
              <a:rPr b="0" lang="en" sz="1400">
                <a:solidFill>
                  <a:srgbClr val="FFFFFF"/>
                </a:solidFill>
              </a:rPr>
              <a:t>egolith </a:t>
            </a:r>
            <a:r>
              <a:rPr lang="en" sz="1800">
                <a:solidFill>
                  <a:srgbClr val="FFFFFF"/>
                </a:solidFill>
              </a:rPr>
              <a:t>I</a:t>
            </a:r>
            <a:r>
              <a:rPr b="0" lang="en" sz="1400">
                <a:solidFill>
                  <a:srgbClr val="FFFFFF"/>
                </a:solidFill>
              </a:rPr>
              <a:t>n-situ </a:t>
            </a:r>
            <a:r>
              <a:rPr lang="en" sz="1800">
                <a:solidFill>
                  <a:srgbClr val="FFFFFF"/>
                </a:solidFill>
              </a:rPr>
              <a:t>C</a:t>
            </a:r>
            <a:r>
              <a:rPr b="0" lang="en" sz="1400">
                <a:solidFill>
                  <a:srgbClr val="FFFFFF"/>
                </a:solidFill>
              </a:rPr>
              <a:t>omposition </a:t>
            </a:r>
            <a:r>
              <a:rPr lang="en" sz="1800">
                <a:solidFill>
                  <a:srgbClr val="FFFFFF"/>
                </a:solidFill>
              </a:rPr>
              <a:t>A</a:t>
            </a:r>
            <a:r>
              <a:rPr b="0" lang="en" sz="1400">
                <a:solidFill>
                  <a:srgbClr val="FFFFFF"/>
                </a:solidFill>
              </a:rPr>
              <a:t>nalysis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13460" l="12259" r="13302" t="13460"/>
          <a:stretch/>
        </p:blipFill>
        <p:spPr>
          <a:xfrm>
            <a:off x="5310875" y="536626"/>
            <a:ext cx="3678326" cy="36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470800" y="2427950"/>
            <a:ext cx="4263600" cy="13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1200"/>
              <a:t>Steven Beninati, Aidan Clements, Johnathan Corbin, Matthew Dromgoole, Vish Go</a:t>
            </a:r>
            <a:r>
              <a:rPr lang="en" sz="1200"/>
              <a:t>palakrishna</a:t>
            </a:r>
            <a:r>
              <a:rPr lang="en" sz="1200"/>
              <a:t>n, Kevin Iott, Sierra Koch, Jasmina Muftic, Will Parker, Vincent Putrino, Daria Stifel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224425" y="780525"/>
            <a:ext cx="8324700" cy="360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GOAL II: </a:t>
            </a:r>
            <a:r>
              <a:rPr lang="en">
                <a:solidFill>
                  <a:schemeClr val="dk1"/>
                </a:solidFill>
              </a:rPr>
              <a:t>Discover the properties of martian dust and how it relates to geological formations and climate.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OBJECTIVES:</a:t>
            </a:r>
            <a:endParaRPr>
              <a:solidFill>
                <a:schemeClr val="dk1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Measure </a:t>
            </a:r>
            <a:r>
              <a:rPr b="1" lang="en">
                <a:solidFill>
                  <a:schemeClr val="dk1"/>
                </a:solidFill>
              </a:rPr>
              <a:t>physical and chemical composition of surface regolith</a:t>
            </a:r>
            <a:r>
              <a:rPr lang="en">
                <a:solidFill>
                  <a:schemeClr val="dk1"/>
                </a:solidFill>
              </a:rPr>
              <a:t> at landing location. 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Determine </a:t>
            </a:r>
            <a:r>
              <a:rPr b="1" lang="en">
                <a:solidFill>
                  <a:schemeClr val="dk1"/>
                </a:solidFill>
              </a:rPr>
              <a:t>physical and electrostatic properties</a:t>
            </a:r>
            <a:r>
              <a:rPr lang="en">
                <a:solidFill>
                  <a:schemeClr val="dk1"/>
                </a:solidFill>
              </a:rPr>
              <a:t> (charge on individual grains, electrical/thermal conductivity) </a:t>
            </a:r>
            <a:r>
              <a:rPr b="1" lang="en">
                <a:solidFill>
                  <a:schemeClr val="dk1"/>
                </a:solidFill>
              </a:rPr>
              <a:t>of dust.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b="1" lang="en">
                <a:solidFill>
                  <a:schemeClr val="dk1"/>
                </a:solidFill>
              </a:rPr>
              <a:t>Visual inspection</a:t>
            </a:r>
            <a:r>
              <a:rPr lang="en">
                <a:solidFill>
                  <a:schemeClr val="dk1"/>
                </a:solidFill>
              </a:rPr>
              <a:t> of geological formations and</a:t>
            </a:r>
            <a:r>
              <a:rPr lang="en">
                <a:solidFill>
                  <a:schemeClr val="dk1"/>
                </a:solidFill>
              </a:rPr>
              <a:t> samples near landing site.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Needs, Goals, &amp; Objectives</a:t>
            </a:r>
            <a:endParaRPr b="1" sz="2400"/>
          </a:p>
        </p:txBody>
      </p:sp>
      <p:sp>
        <p:nvSpPr>
          <p:cNvPr id="235" name="Google Shape;235;p25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WP,VG,AC,DS,SB,VP,KI,JC,JM,MD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224425" y="780525"/>
            <a:ext cx="5743500" cy="33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Methane Observation:</a:t>
            </a:r>
            <a:r>
              <a:rPr lang="en"/>
              <a:t> Sample Analysis at Mars (SAM)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Tunable Laser Spectrometer (TLS)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Quadrupole Mass Spectrometer (QMS)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Gas Chromatograph (GC)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Ambient Conditions:</a:t>
            </a:r>
            <a:r>
              <a:rPr lang="en"/>
              <a:t> Environmental Monitoring Station (EMS)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BarocapⓇ and ThermocapⓇ sensors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Sample Acquisition &amp; Manipulation:</a:t>
            </a:r>
            <a:r>
              <a:rPr lang="en"/>
              <a:t> Robotic Arm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Solid sample collections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415225" y="90700"/>
            <a:ext cx="7227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Proposed Instrumentation: Goal I</a:t>
            </a:r>
            <a:endParaRPr b="1" sz="2400"/>
          </a:p>
        </p:txBody>
      </p:sp>
      <p:sp>
        <p:nvSpPr>
          <p:cNvPr id="242" name="Google Shape;242;p26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</a:t>
            </a:r>
            <a:endParaRPr/>
          </a:p>
        </p:txBody>
      </p:sp>
      <p:grpSp>
        <p:nvGrpSpPr>
          <p:cNvPr id="243" name="Google Shape;243;p26"/>
          <p:cNvGrpSpPr/>
          <p:nvPr/>
        </p:nvGrpSpPr>
        <p:grpSpPr>
          <a:xfrm>
            <a:off x="6240175" y="1008875"/>
            <a:ext cx="2648525" cy="3145100"/>
            <a:chOff x="6240175" y="1008875"/>
            <a:chExt cx="2648525" cy="3145100"/>
          </a:xfrm>
        </p:grpSpPr>
        <p:pic>
          <p:nvPicPr>
            <p:cNvPr id="244" name="Google Shape;24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0175" y="1008875"/>
              <a:ext cx="2648525" cy="289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26"/>
            <p:cNvSpPr txBox="1"/>
            <p:nvPr/>
          </p:nvSpPr>
          <p:spPr>
            <a:xfrm>
              <a:off x="6539325" y="3829075"/>
              <a:ext cx="2050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Layout of SAM [14]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224425" y="780525"/>
            <a:ext cx="5568300" cy="335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Martian Dust Composition:</a:t>
            </a:r>
            <a:r>
              <a:rPr lang="en"/>
              <a:t> Chemistry Camera (ChemCam) &amp; Remote Micro-Imager (RMI)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Laser Induced Breakdown Spectroscopy (LIBS)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Martian Dust Properties:</a:t>
            </a:r>
            <a:r>
              <a:rPr lang="en"/>
              <a:t> Thermal and Electrical Conductivity Probe (TECP) &amp; Modified Lunar Dust Experiment (M-LDEX)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Thermal &amp; Electrical Conductivity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Dust charge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Regolith temperature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Geological Observation:</a:t>
            </a:r>
            <a:r>
              <a:rPr lang="en"/>
              <a:t> Mast Camera Z &amp; Microscopic Imager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Visual observation of surroundings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</a:rPr>
              <a:t>Regolith grain size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415225" y="90700"/>
            <a:ext cx="7227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Proposed Instrumentation: Goal II</a:t>
            </a:r>
            <a:endParaRPr b="1" sz="2400"/>
          </a:p>
        </p:txBody>
      </p:sp>
      <p:sp>
        <p:nvSpPr>
          <p:cNvPr id="252" name="Google Shape;252;p27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DS, SK</a:t>
            </a:r>
            <a:endParaRPr/>
          </a:p>
        </p:txBody>
      </p:sp>
      <p:grpSp>
        <p:nvGrpSpPr>
          <p:cNvPr id="253" name="Google Shape;253;p27"/>
          <p:cNvGrpSpPr/>
          <p:nvPr/>
        </p:nvGrpSpPr>
        <p:grpSpPr>
          <a:xfrm>
            <a:off x="6611550" y="2533126"/>
            <a:ext cx="2009700" cy="1699274"/>
            <a:chOff x="6611550" y="2533126"/>
            <a:chExt cx="2009700" cy="1699274"/>
          </a:xfrm>
        </p:grpSpPr>
        <p:grpSp>
          <p:nvGrpSpPr>
            <p:cNvPr id="254" name="Google Shape;254;p27"/>
            <p:cNvGrpSpPr/>
            <p:nvPr/>
          </p:nvGrpSpPr>
          <p:grpSpPr>
            <a:xfrm>
              <a:off x="6611562" y="2533126"/>
              <a:ext cx="2009535" cy="1450573"/>
              <a:chOff x="6098500" y="834625"/>
              <a:chExt cx="2783675" cy="2031330"/>
            </a:xfrm>
          </p:grpSpPr>
          <p:pic>
            <p:nvPicPr>
              <p:cNvPr id="255" name="Google Shape;255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98500" y="834625"/>
                <a:ext cx="2783675" cy="20313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" name="Google Shape;256;p27"/>
              <p:cNvSpPr/>
              <p:nvPr/>
            </p:nvSpPr>
            <p:spPr>
              <a:xfrm>
                <a:off x="6536975" y="1926100"/>
                <a:ext cx="890100" cy="7077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27"/>
            <p:cNvSpPr txBox="1"/>
            <p:nvPr/>
          </p:nvSpPr>
          <p:spPr>
            <a:xfrm>
              <a:off x="6611550" y="3907500"/>
              <a:ext cx="2009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TECP mounted on Robotic Arm [16]</a:t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>
            <a:off x="6611549" y="727000"/>
            <a:ext cx="2224526" cy="1667625"/>
            <a:chOff x="6611549" y="727000"/>
            <a:chExt cx="2224526" cy="1667625"/>
          </a:xfrm>
        </p:grpSpPr>
        <p:pic>
          <p:nvPicPr>
            <p:cNvPr id="259" name="Google Shape;259;p27"/>
            <p:cNvPicPr preferRelativeResize="0"/>
            <p:nvPr/>
          </p:nvPicPr>
          <p:blipFill rotWithShape="1">
            <a:blip r:embed="rId4">
              <a:alphaModFix/>
            </a:blip>
            <a:srcRect b="23242" l="0" r="0" t="0"/>
            <a:stretch/>
          </p:blipFill>
          <p:spPr>
            <a:xfrm>
              <a:off x="6611549" y="727000"/>
              <a:ext cx="1253275" cy="166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7"/>
            <p:cNvSpPr txBox="1"/>
            <p:nvPr/>
          </p:nvSpPr>
          <p:spPr>
            <a:xfrm>
              <a:off x="7756975" y="1398363"/>
              <a:ext cx="10791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ChemCam body unit [15]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/>
        </p:nvSpPr>
        <p:spPr>
          <a:xfrm>
            <a:off x="415225" y="90700"/>
            <a:ext cx="7227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Baseline and Threshold Mission</a:t>
            </a:r>
            <a:endParaRPr b="1" sz="2400"/>
          </a:p>
        </p:txBody>
      </p:sp>
      <p:sp>
        <p:nvSpPr>
          <p:cNvPr id="266" name="Google Shape;266;p28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SB, DS</a:t>
            </a:r>
            <a:endParaRPr/>
          </a:p>
        </p:txBody>
      </p:sp>
      <p:graphicFrame>
        <p:nvGraphicFramePr>
          <p:cNvPr id="267" name="Google Shape;267;p28"/>
          <p:cNvGraphicFramePr/>
          <p:nvPr/>
        </p:nvGraphicFramePr>
        <p:xfrm>
          <a:off x="376950" y="69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{BA51ABB0-5E9E-45EA-A300-5B56914536AF}</a:tableStyleId>
              </a:tblPr>
              <a:tblGrid>
                <a:gridCol w="2693850"/>
                <a:gridCol w="2686925"/>
                <a:gridCol w="300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Baseline Mission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Threshold Mission</a:t>
                      </a:r>
                      <a:endParaRPr b="1" u="sng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Mission Planning Phase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0.2 ppbv - 60 ppbv [17]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</a:t>
                      </a:r>
                      <a:r>
                        <a:rPr baseline="-25000" lang="en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Isotope Detection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Higher resolution images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 ppbv - 30 ppbv [18]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 CH</a:t>
                      </a:r>
                      <a:r>
                        <a:rPr baseline="-25000" lang="en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isotope detection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Lower resolution images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/>
                        <a:t>Science Phase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: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SAM: </a:t>
                      </a:r>
                      <a:endParaRPr b="1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measurement/sol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 measurements/week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Temperature and Pressure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 min./hour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 min. / 2 hours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MastCam &amp; MI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 images/week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 images/week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TECP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75 min./sol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45 min./sol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CONOPS</a:t>
            </a:r>
            <a:endParaRPr b="1" sz="2400"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50" y="658075"/>
            <a:ext cx="4115925" cy="38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325" y="658075"/>
            <a:ext cx="3827350" cy="38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JC, VG, VP, AC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ctrTitle"/>
          </p:nvPr>
        </p:nvSpPr>
        <p:spPr>
          <a:xfrm>
            <a:off x="216322" y="2207832"/>
            <a:ext cx="8316000" cy="5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Implementation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174200" y="637250"/>
            <a:ext cx="4726500" cy="36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Launch by September 20, 2025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3 possible launch windows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Figure shows dates of the launch windows for a C3 &lt; 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opportunities for launch occur in the following years: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2020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2022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2024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focus is on the 2024 window to allow for proper vehicle design and development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415225" y="90700"/>
            <a:ext cx="6903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Astrodynamics - Launch Windows</a:t>
            </a:r>
            <a:endParaRPr b="1" sz="2400"/>
          </a:p>
        </p:txBody>
      </p:sp>
      <p:sp>
        <p:nvSpPr>
          <p:cNvPr id="287" name="Google Shape;287;p31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 rotWithShape="1">
          <a:blip r:embed="rId3">
            <a:alphaModFix/>
          </a:blip>
          <a:srcRect b="0" l="22907" r="22885" t="0"/>
          <a:stretch/>
        </p:blipFill>
        <p:spPr>
          <a:xfrm>
            <a:off x="4798127" y="781700"/>
            <a:ext cx="3947844" cy="37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5778275" y="637250"/>
            <a:ext cx="2100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Departure C3 Plots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214500" y="623825"/>
            <a:ext cx="3035700" cy="36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 Date: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October 5, 2024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Arrival Date: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June 11, 2025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Duration: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229 days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type: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Type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Smaller time spent in space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Consistent communications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C3 ≅ 20.5 km</a:t>
            </a:r>
            <a:r>
              <a:rPr baseline="30000" lang="en"/>
              <a:t>2</a:t>
            </a:r>
            <a:r>
              <a:rPr lang="en"/>
              <a:t>/s</a:t>
            </a:r>
            <a:r>
              <a:rPr baseline="30000" lang="en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</a:t>
            </a:r>
            <a:r>
              <a:rPr baseline="-25000" lang="en"/>
              <a:t>∞ </a:t>
            </a:r>
            <a:r>
              <a:rPr lang="en">
                <a:solidFill>
                  <a:schemeClr val="dk1"/>
                </a:solidFill>
              </a:rPr>
              <a:t>≅ 3.29 km/s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415225" y="90700"/>
            <a:ext cx="6903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Astrodynamics - 2024 Launch Window</a:t>
            </a:r>
            <a:endParaRPr b="1" sz="2400"/>
          </a:p>
        </p:txBody>
      </p:sp>
      <p:sp>
        <p:nvSpPr>
          <p:cNvPr id="296" name="Google Shape;296;p32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275" y="1044900"/>
            <a:ext cx="2761671" cy="351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211" y="1041300"/>
            <a:ext cx="2761664" cy="352534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4023625" y="885175"/>
            <a:ext cx="1830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C3 Contours</a:t>
            </a:r>
            <a:endParaRPr sz="1800"/>
          </a:p>
        </p:txBody>
      </p:sp>
      <p:sp>
        <p:nvSpPr>
          <p:cNvPr id="300" name="Google Shape;300;p32"/>
          <p:cNvSpPr txBox="1"/>
          <p:nvPr/>
        </p:nvSpPr>
        <p:spPr>
          <a:xfrm>
            <a:off x="6853525" y="885200"/>
            <a:ext cx="1542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</a:t>
            </a:r>
            <a:r>
              <a:rPr baseline="-25000" lang="en" sz="1800">
                <a:solidFill>
                  <a:schemeClr val="dk1"/>
                </a:solidFill>
              </a:rPr>
              <a:t>∞ </a:t>
            </a:r>
            <a:r>
              <a:rPr lang="en" sz="1800">
                <a:solidFill>
                  <a:schemeClr val="dk1"/>
                </a:solidFill>
              </a:rPr>
              <a:t>Contours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idx="1" type="body"/>
          </p:nvPr>
        </p:nvSpPr>
        <p:spPr>
          <a:xfrm>
            <a:off x="214500" y="623825"/>
            <a:ext cx="3035700" cy="36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Shown to the right in a J2000 Sun-Centered reference frame.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415225" y="90700"/>
            <a:ext cx="6903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Astrodynamics - Transfer Orbit</a:t>
            </a:r>
            <a:endParaRPr b="1" sz="2400"/>
          </a:p>
        </p:txBody>
      </p:sp>
      <p:sp>
        <p:nvSpPr>
          <p:cNvPr id="307" name="Google Shape;307;p33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275" y="843125"/>
            <a:ext cx="5263798" cy="371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" y="1920475"/>
            <a:ext cx="3554301" cy="2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187675" y="623825"/>
            <a:ext cx="5089800" cy="36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</a:t>
            </a:r>
            <a:r>
              <a:rPr baseline="-25000" lang="en"/>
              <a:t>atm</a:t>
            </a:r>
            <a:r>
              <a:rPr lang="en"/>
              <a:t> at Mars will be constant for a fixed </a:t>
            </a:r>
            <a:r>
              <a:rPr lang="en">
                <a:solidFill>
                  <a:schemeClr val="dk1"/>
                </a:solidFill>
              </a:rPr>
              <a:t>V</a:t>
            </a:r>
            <a:r>
              <a:rPr baseline="-25000" lang="en">
                <a:solidFill>
                  <a:schemeClr val="dk1"/>
                </a:solidFill>
              </a:rPr>
              <a:t>∞ 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V</a:t>
            </a:r>
            <a:r>
              <a:rPr baseline="-25000" lang="en"/>
              <a:t>atm </a:t>
            </a:r>
            <a:r>
              <a:rPr lang="en"/>
              <a:t>≅ 5.94 km/s.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Flight path angle (ɣ) changes as a function of periapsis of approach trajectory. This change is shown in the figure to the right.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Periapsis must lay within Mars’ atmosphere, or the vehicle will “miss” the planet.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We chose a periapsis 24 km below the surface: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800"/>
              <a:t>Ɣ = 13 degrees 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415225" y="90700"/>
            <a:ext cx="6903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Astrodynamics - Mars Approach</a:t>
            </a:r>
            <a:endParaRPr b="1" sz="2400"/>
          </a:p>
        </p:txBody>
      </p:sp>
      <p:sp>
        <p:nvSpPr>
          <p:cNvPr id="316" name="Google Shape;316;p34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  <p:pic>
        <p:nvPicPr>
          <p:cNvPr id="317" name="Google Shape;3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75" y="1292425"/>
            <a:ext cx="3854799" cy="28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224425" y="780525"/>
            <a:ext cx="4838100" cy="1689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Methane (CH</a:t>
            </a:r>
            <a:r>
              <a:rPr b="1" baseline="-25000" lang="en" sz="1400"/>
              <a:t>4</a:t>
            </a:r>
            <a:r>
              <a:rPr b="1" lang="en" sz="1400"/>
              <a:t>)</a:t>
            </a:r>
            <a:r>
              <a:rPr lang="en" sz="1400"/>
              <a:t> - organic compound common in Earth’s atmosphere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Biotic, geological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Seasonal variation 0.2-0.7 ppbv [1]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Sporadic spikes recorded up to 21 ppbv  [3]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~300 year atmospheric lifetime (UV photolysis) [2]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Is Mars really geologically and biologically dead?</a:t>
            </a:r>
            <a:endParaRPr i="1" sz="14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415225" y="90700"/>
            <a:ext cx="6427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Science Overview - Methane</a:t>
            </a:r>
            <a:endParaRPr b="1" sz="2400"/>
          </a:p>
        </p:txBody>
      </p:sp>
      <p:sp>
        <p:nvSpPr>
          <p:cNvPr id="122" name="Google Shape;122;p17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095" y="780525"/>
            <a:ext cx="3699829" cy="318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5761200" y="3781650"/>
            <a:ext cx="28356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Regular seasonal atmospheric methane variation [1]</a:t>
            </a:r>
            <a:endParaRPr sz="1000"/>
          </a:p>
        </p:txBody>
      </p:sp>
      <p:sp>
        <p:nvSpPr>
          <p:cNvPr id="125" name="Google Shape;125;p17"/>
          <p:cNvSpPr txBox="1"/>
          <p:nvPr/>
        </p:nvSpPr>
        <p:spPr>
          <a:xfrm>
            <a:off x="1259150" y="4313500"/>
            <a:ext cx="29379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Terrestrial Methane Sources [4]</a:t>
            </a:r>
            <a:endParaRPr sz="1000"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00" y="2470550"/>
            <a:ext cx="3892850" cy="186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523" y="3781648"/>
            <a:ext cx="1253825" cy="553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113925" y="630525"/>
            <a:ext cx="3923100" cy="36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approach periapsis is changed by changing how large the aiming radius (Δ) is.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This is done through additional burns during transfer.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/>
              <a:t>For the previously mentioned periapsis, AMERICA must achieve a Δ of 6,163 km at the edge of Mars’ SOI.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figure shows AMERICA’s approach trajectory to Mars in black.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is easy to visualize that if periapsis wasn’t within the atmosphere, AMERICA would perform a planetary fly-by.</a:t>
            </a:r>
            <a:endParaRPr sz="1400"/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/>
        </p:nvSpPr>
        <p:spPr>
          <a:xfrm>
            <a:off x="415225" y="90700"/>
            <a:ext cx="6903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Astrodynamics - Mars Approach</a:t>
            </a:r>
            <a:endParaRPr b="1" sz="2400"/>
          </a:p>
        </p:txBody>
      </p:sp>
      <p:sp>
        <p:nvSpPr>
          <p:cNvPr id="324" name="Google Shape;324;p35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275" y="1339375"/>
            <a:ext cx="5121323" cy="3247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5"/>
          <p:cNvCxnSpPr/>
          <p:nvPr/>
        </p:nvCxnSpPr>
        <p:spPr>
          <a:xfrm rot="10800000">
            <a:off x="4519950" y="1401525"/>
            <a:ext cx="6600" cy="14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35"/>
          <p:cNvSpPr txBox="1"/>
          <p:nvPr/>
        </p:nvSpPr>
        <p:spPr>
          <a:xfrm>
            <a:off x="4519950" y="1964850"/>
            <a:ext cx="288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Δ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113925" y="630525"/>
            <a:ext cx="5223900" cy="36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Mars’ solar conjunction is when Earth and Mars are on direct opposite sides of the Sun from each other.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Creates issues for sending commands to/from the vehicle on Mars.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It is important that critical events DO NOT occur during this time.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first solar conjunction after AMERICA’s launch date occurs around January 2, 2026.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Occurs roughly 7 months after AMERICA lands on Mars.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AMERICA will be fully autonomous for a two week window centered around the date of the conjunction. </a:t>
            </a:r>
            <a:endParaRPr sz="1400"/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 txBox="1"/>
          <p:nvPr/>
        </p:nvSpPr>
        <p:spPr>
          <a:xfrm>
            <a:off x="415225" y="90700"/>
            <a:ext cx="6903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Astrodynamics - Solar Conjunction</a:t>
            </a:r>
            <a:endParaRPr b="1" sz="2400"/>
          </a:p>
        </p:txBody>
      </p:sp>
      <p:sp>
        <p:nvSpPr>
          <p:cNvPr id="334" name="Google Shape;334;p36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  <p:pic>
        <p:nvPicPr>
          <p:cNvPr id="335" name="Google Shape;335;p36"/>
          <p:cNvPicPr preferRelativeResize="0"/>
          <p:nvPr/>
        </p:nvPicPr>
        <p:blipFill rotWithShape="1">
          <a:blip r:embed="rId3">
            <a:alphaModFix/>
          </a:blip>
          <a:srcRect b="0" l="20548" r="20841" t="0"/>
          <a:stretch/>
        </p:blipFill>
        <p:spPr>
          <a:xfrm>
            <a:off x="5220977" y="983925"/>
            <a:ext cx="3923028" cy="343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95200" y="1745425"/>
            <a:ext cx="2476500" cy="36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use 5-m Low Performance Class.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C3 ≅ 20.5 km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/s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 baseline="30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Mass &lt; 1000 kg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"/>
          <p:cNvSpPr txBox="1"/>
          <p:nvPr/>
        </p:nvSpPr>
        <p:spPr>
          <a:xfrm>
            <a:off x="415225" y="90700"/>
            <a:ext cx="6903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Astrodynamics - Launch Vehicle</a:t>
            </a:r>
            <a:endParaRPr b="1" sz="2400"/>
          </a:p>
        </p:txBody>
      </p:sp>
      <p:sp>
        <p:nvSpPr>
          <p:cNvPr id="342" name="Google Shape;342;p37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</a:t>
            </a:r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275" y="673800"/>
            <a:ext cx="6438723" cy="39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idx="1" type="body"/>
          </p:nvPr>
        </p:nvSpPr>
        <p:spPr>
          <a:xfrm>
            <a:off x="224425" y="780525"/>
            <a:ext cx="3743400" cy="37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Entry: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Velocity = 5.94 km/s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Flight path angle = 13°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Altitude = 125 km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Peak deceleration</a:t>
            </a:r>
            <a:r>
              <a:rPr lang="en" sz="1400"/>
              <a:t>: 9.4 Earth g’s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Altitude of peak deceleration</a:t>
            </a:r>
            <a:r>
              <a:rPr lang="en" sz="1400"/>
              <a:t>: 40 km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Terminal Velocity:</a:t>
            </a:r>
            <a:r>
              <a:rPr lang="en" sz="1400"/>
              <a:t> 63.5 m/s</a:t>
            </a:r>
            <a:endParaRPr sz="1400"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9" name="Google Shape;349;p38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Entry, Descent, &amp; Landing</a:t>
            </a:r>
            <a:endParaRPr b="1" sz="2400"/>
          </a:p>
        </p:txBody>
      </p:sp>
      <p:sp>
        <p:nvSpPr>
          <p:cNvPr id="350" name="Google Shape;350;p38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JM</a:t>
            </a: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3">
            <a:alphaModFix/>
          </a:blip>
          <a:srcRect b="2805" l="0" r="0" t="5206"/>
          <a:stretch/>
        </p:blipFill>
        <p:spPr>
          <a:xfrm>
            <a:off x="4930163" y="721863"/>
            <a:ext cx="3350625" cy="384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 rotWithShape="1">
          <a:blip r:embed="rId4">
            <a:alphaModFix/>
          </a:blip>
          <a:srcRect b="0" l="0" r="0" t="5195"/>
          <a:stretch/>
        </p:blipFill>
        <p:spPr>
          <a:xfrm>
            <a:off x="415225" y="2398875"/>
            <a:ext cx="4553776" cy="21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idx="1" type="body"/>
          </p:nvPr>
        </p:nvSpPr>
        <p:spPr>
          <a:xfrm>
            <a:off x="529225" y="780525"/>
            <a:ext cx="7569000" cy="24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Key Values:</a:t>
            </a:r>
            <a:endParaRPr/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Peak Heat Rate: </a:t>
            </a:r>
            <a:r>
              <a:rPr lang="en">
                <a:solidFill>
                  <a:schemeClr val="dk1"/>
                </a:solidFill>
              </a:rPr>
              <a:t>54.73 W/cm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Integrated Heat Load: </a:t>
            </a:r>
            <a:r>
              <a:rPr lang="en">
                <a:solidFill>
                  <a:schemeClr val="dk1"/>
                </a:solidFill>
              </a:rPr>
              <a:t>4009.6 J/cm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Heat Shield Mass: 63.5 kg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Material: Phenolic Impregnated Carbon Ablator (PICA)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Thickness: 3.61 cm</a:t>
            </a:r>
            <a:endParaRPr/>
          </a:p>
        </p:txBody>
      </p:sp>
      <p:sp>
        <p:nvSpPr>
          <p:cNvPr id="358" name="Google Shape;358;p39"/>
          <p:cNvSpPr txBox="1"/>
          <p:nvPr/>
        </p:nvSpPr>
        <p:spPr>
          <a:xfrm>
            <a:off x="415225" y="90700"/>
            <a:ext cx="4241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Thermal Protection System</a:t>
            </a:r>
            <a:endParaRPr b="1" sz="2400"/>
          </a:p>
        </p:txBody>
      </p:sp>
      <p:sp>
        <p:nvSpPr>
          <p:cNvPr id="359" name="Google Shape;359;p39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849" y="814202"/>
            <a:ext cx="1973378" cy="237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415225" y="90700"/>
            <a:ext cx="704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Propulsion Systems</a:t>
            </a:r>
            <a:endParaRPr b="1" sz="2400"/>
          </a:p>
        </p:txBody>
      </p:sp>
      <p:sp>
        <p:nvSpPr>
          <p:cNvPr id="366" name="Google Shape;366;p40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</a:t>
            </a:r>
            <a:endParaRPr/>
          </a:p>
        </p:txBody>
      </p:sp>
      <p:graphicFrame>
        <p:nvGraphicFramePr>
          <p:cNvPr id="367" name="Google Shape;367;p40"/>
          <p:cNvGraphicFramePr/>
          <p:nvPr/>
        </p:nvGraphicFramePr>
        <p:xfrm>
          <a:off x="652463" y="303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{04D2C14B-63E3-4F86-B96D-D1C23B6D1DA0}</a:tableStyleId>
              </a:tblPr>
              <a:tblGrid>
                <a:gridCol w="1171575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371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Engines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Stage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Mass (kg)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Material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Power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Supply Voltage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ISP (seconds)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Nominal Thrust (N)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Moog 058-118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Cruise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Stainless Steel, Nylon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 W @ 28 VDC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 VDC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Aerojet Rocketdyne MR-104H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Entry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23.54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Stainless Steel, Nylon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52 W (Valve) 8.1 W (Catalytic Bed)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 VDC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510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8" name="Google Shape;3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25" y="595000"/>
            <a:ext cx="3882646" cy="22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421" y="682350"/>
            <a:ext cx="2130024" cy="22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</a:t>
            </a:r>
            <a:endParaRPr/>
          </a:p>
        </p:txBody>
      </p:sp>
      <p:pic>
        <p:nvPicPr>
          <p:cNvPr id="375" name="Google Shape;3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5" y="928225"/>
            <a:ext cx="4237626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/>
          <p:nvPr/>
        </p:nvSpPr>
        <p:spPr>
          <a:xfrm>
            <a:off x="415225" y="90700"/>
            <a:ext cx="704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Propulsion Systems</a:t>
            </a:r>
            <a:endParaRPr b="1" sz="2400"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400" y="982825"/>
            <a:ext cx="3903199" cy="33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/>
          <p:nvPr>
            <p:ph idx="1" type="body"/>
          </p:nvPr>
        </p:nvSpPr>
        <p:spPr>
          <a:xfrm>
            <a:off x="143325" y="748675"/>
            <a:ext cx="4202400" cy="357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Cruise internal volume 12.5 m</a:t>
            </a:r>
            <a:r>
              <a:rPr baseline="30000" lang="en" sz="2400">
                <a:solidFill>
                  <a:schemeClr val="dk1"/>
                </a:solidFill>
              </a:rPr>
              <a:t>3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2 Solar </a:t>
            </a:r>
            <a:r>
              <a:rPr lang="en" sz="2400"/>
              <a:t>panels</a:t>
            </a:r>
            <a:r>
              <a:rPr lang="en" sz="2400"/>
              <a:t> 1.6m</a:t>
            </a:r>
            <a:r>
              <a:rPr baseline="30000" lang="en" sz="2400"/>
              <a:t>2</a:t>
            </a:r>
            <a:r>
              <a:rPr lang="en" sz="2400"/>
              <a:t>  each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2 dipole and 2 horn </a:t>
            </a:r>
            <a:r>
              <a:rPr lang="en" sz="2400"/>
              <a:t>antennas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2"/>
          <p:cNvSpPr txBox="1"/>
          <p:nvPr/>
        </p:nvSpPr>
        <p:spPr>
          <a:xfrm>
            <a:off x="415225" y="90700"/>
            <a:ext cx="536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Mechanical design </a:t>
            </a:r>
            <a:r>
              <a:rPr b="1" lang="en" sz="2400"/>
              <a:t>overview</a:t>
            </a:r>
            <a:endParaRPr b="1" sz="2400"/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400" y="780525"/>
            <a:ext cx="3299126" cy="19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7699150" y="4718700"/>
            <a:ext cx="1052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idx="1" type="body"/>
          </p:nvPr>
        </p:nvSpPr>
        <p:spPr>
          <a:xfrm>
            <a:off x="224425" y="780525"/>
            <a:ext cx="3732600" cy="24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Sample area of 7.2 m</a:t>
            </a:r>
            <a:r>
              <a:rPr baseline="30000" lang="en" sz="2400"/>
              <a:t>2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5 degrees of freedom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2 lengths of 1.436 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110 kg</a:t>
            </a:r>
            <a:endParaRPr sz="2400"/>
          </a:p>
          <a:p>
            <a:pPr indent="0" lvl="0" marL="91440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 txBox="1"/>
          <p:nvPr/>
        </p:nvSpPr>
        <p:spPr>
          <a:xfrm>
            <a:off x="0" y="0"/>
            <a:ext cx="8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Robotic arm design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392" name="Google Shape;3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675" y="1939525"/>
            <a:ext cx="3979725" cy="26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250" y="631478"/>
            <a:ext cx="2412000" cy="339967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/>
        </p:nvSpPr>
        <p:spPr>
          <a:xfrm>
            <a:off x="7699150" y="4718700"/>
            <a:ext cx="10524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idx="1" type="body"/>
          </p:nvPr>
        </p:nvSpPr>
        <p:spPr>
          <a:xfrm>
            <a:off x="224425" y="780525"/>
            <a:ext cx="4123800" cy="145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Deck Area: 1.43 m^2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Deck Height: 1 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Lander Leg Material: Titanium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Aluminum 6061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Mechanical Design - Lander</a:t>
            </a:r>
            <a:endParaRPr b="1" sz="2400"/>
          </a:p>
        </p:txBody>
      </p:sp>
      <p:sp>
        <p:nvSpPr>
          <p:cNvPr id="401" name="Google Shape;401;p44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SK</a:t>
            </a:r>
            <a:endParaRPr/>
          </a:p>
        </p:txBody>
      </p:sp>
      <p:pic>
        <p:nvPicPr>
          <p:cNvPr id="402" name="Google Shape;4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825" y="1462038"/>
            <a:ext cx="3963250" cy="221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4"/>
          <p:cNvCxnSpPr/>
          <p:nvPr/>
        </p:nvCxnSpPr>
        <p:spPr>
          <a:xfrm rot="10800000">
            <a:off x="5344325" y="3096150"/>
            <a:ext cx="17400" cy="83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44"/>
          <p:cNvCxnSpPr/>
          <p:nvPr/>
        </p:nvCxnSpPr>
        <p:spPr>
          <a:xfrm flipH="1" rot="10800000">
            <a:off x="4666650" y="2040900"/>
            <a:ext cx="1194600" cy="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6803975" y="1089075"/>
            <a:ext cx="0" cy="81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44"/>
          <p:cNvCxnSpPr/>
          <p:nvPr/>
        </p:nvCxnSpPr>
        <p:spPr>
          <a:xfrm flipH="1">
            <a:off x="7920775" y="1393175"/>
            <a:ext cx="316800" cy="40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7" name="Google Shape;4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400" y="2488850"/>
            <a:ext cx="28575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1443275" y="3982300"/>
            <a:ext cx="2806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Stowed Configuration</a:t>
            </a:r>
            <a:endParaRPr/>
          </a:p>
        </p:txBody>
      </p:sp>
      <p:sp>
        <p:nvSpPr>
          <p:cNvPr id="409" name="Google Shape;409;p44"/>
          <p:cNvSpPr txBox="1"/>
          <p:nvPr/>
        </p:nvSpPr>
        <p:spPr>
          <a:xfrm>
            <a:off x="6183100" y="3930150"/>
            <a:ext cx="2806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Deployed Configuration</a:t>
            </a:r>
            <a:endParaRPr/>
          </a:p>
        </p:txBody>
      </p:sp>
      <p:sp>
        <p:nvSpPr>
          <p:cNvPr id="410" name="Google Shape;410;p44"/>
          <p:cNvSpPr txBox="1"/>
          <p:nvPr/>
        </p:nvSpPr>
        <p:spPr>
          <a:xfrm>
            <a:off x="4490050" y="3681450"/>
            <a:ext cx="1020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Retractable Solar Panels</a:t>
            </a:r>
            <a:endParaRPr sz="1000"/>
          </a:p>
        </p:txBody>
      </p:sp>
      <p:sp>
        <p:nvSpPr>
          <p:cNvPr id="411" name="Google Shape;411;p44"/>
          <p:cNvSpPr txBox="1"/>
          <p:nvPr/>
        </p:nvSpPr>
        <p:spPr>
          <a:xfrm>
            <a:off x="4446625" y="1606925"/>
            <a:ext cx="1020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Mastcam-Z</a:t>
            </a:r>
            <a:endParaRPr sz="1000"/>
          </a:p>
        </p:txBody>
      </p:sp>
      <p:sp>
        <p:nvSpPr>
          <p:cNvPr id="412" name="Google Shape;412;p44"/>
          <p:cNvSpPr txBox="1"/>
          <p:nvPr/>
        </p:nvSpPr>
        <p:spPr>
          <a:xfrm>
            <a:off x="6426175" y="780525"/>
            <a:ext cx="1020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SAM Unit</a:t>
            </a:r>
            <a:endParaRPr sz="1000"/>
          </a:p>
        </p:txBody>
      </p:sp>
      <p:sp>
        <p:nvSpPr>
          <p:cNvPr id="413" name="Google Shape;413;p44"/>
          <p:cNvSpPr txBox="1"/>
          <p:nvPr/>
        </p:nvSpPr>
        <p:spPr>
          <a:xfrm>
            <a:off x="7725450" y="1089075"/>
            <a:ext cx="1020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Robotic Arm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142" y="2405138"/>
            <a:ext cx="656566" cy="18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7363650" y="3040963"/>
            <a:ext cx="1227900" cy="10257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423225" y="3132987"/>
            <a:ext cx="1108728" cy="85276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7254275" y="1219550"/>
            <a:ext cx="1108728" cy="85276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224425" y="780525"/>
            <a:ext cx="5433300" cy="3315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Regolith </a:t>
            </a:r>
            <a:r>
              <a:rPr b="1" lang="en"/>
              <a:t>Adsorption</a:t>
            </a:r>
            <a:r>
              <a:rPr b="1" lang="en"/>
              <a:t> of Methane  [5]: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Adsorbs when dry, </a:t>
            </a:r>
            <a:r>
              <a:rPr b="1" lang="en"/>
              <a:t>releases when wet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Methane spikes only occur when surface relative </a:t>
            </a:r>
            <a:r>
              <a:rPr b="1" lang="en"/>
              <a:t>humidity</a:t>
            </a:r>
            <a:r>
              <a:rPr b="1" lang="en"/>
              <a:t> above 60%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Calcium Perchlorate in regolith deliquesces to form liquid solutions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Seasonal temperature and humidity flux penetrate 5-15 cm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(Cyclic Source/Sink)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br>
              <a:rPr b="1" lang="en"/>
            </a:br>
            <a:endParaRPr b="1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415225" y="90700"/>
            <a:ext cx="6427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Science Overview - Methane Theories</a:t>
            </a:r>
            <a:endParaRPr b="1" sz="2400"/>
          </a:p>
        </p:txBody>
      </p:sp>
      <p:sp>
        <p:nvSpPr>
          <p:cNvPr id="138" name="Google Shape;138;p18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7285550" y="2307250"/>
            <a:ext cx="1314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Adsorption</a:t>
            </a:r>
            <a:endParaRPr b="1"/>
          </a:p>
        </p:txBody>
      </p:sp>
      <p:sp>
        <p:nvSpPr>
          <p:cNvPr id="140" name="Google Shape;140;p18"/>
          <p:cNvSpPr/>
          <p:nvPr/>
        </p:nvSpPr>
        <p:spPr>
          <a:xfrm>
            <a:off x="7368300" y="1111350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7129250" y="1764788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7173600" y="1337275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7688113" y="1066975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8007925" y="1031250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202625" y="1175075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7287150" y="637525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7067850" y="1066975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7481850" y="1514463"/>
            <a:ext cx="758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regolith</a:t>
            </a:r>
            <a:endParaRPr b="1" sz="1000"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325" y="2647950"/>
            <a:ext cx="2980200" cy="16382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8575400" y="1394225"/>
            <a:ext cx="194700" cy="2058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8202625" y="2116800"/>
            <a:ext cx="194700" cy="2058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287150" y="2037050"/>
            <a:ext cx="194700" cy="2058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7861125" y="780525"/>
            <a:ext cx="194700" cy="2058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6865338" y="1514475"/>
            <a:ext cx="194700" cy="2058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8311500" y="1645938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7845650" y="2016363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7488775" y="4157288"/>
            <a:ext cx="1113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Release</a:t>
            </a:r>
            <a:endParaRPr b="1"/>
          </a:p>
        </p:txBody>
      </p:sp>
      <p:sp>
        <p:nvSpPr>
          <p:cNvPr id="158" name="Google Shape;158;p18"/>
          <p:cNvSpPr/>
          <p:nvPr/>
        </p:nvSpPr>
        <p:spPr>
          <a:xfrm>
            <a:off x="8506200" y="2894600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8202625" y="2755638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7481850" y="2715763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7059575" y="2991350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7666525" y="3396913"/>
            <a:ext cx="758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regolith</a:t>
            </a:r>
            <a:endParaRPr b="1" sz="1000"/>
          </a:p>
        </p:txBody>
      </p:sp>
      <p:sp>
        <p:nvSpPr>
          <p:cNvPr id="163" name="Google Shape;163;p18"/>
          <p:cNvSpPr/>
          <p:nvPr/>
        </p:nvSpPr>
        <p:spPr>
          <a:xfrm>
            <a:off x="8700900" y="3890613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7287150" y="3923700"/>
            <a:ext cx="194700" cy="205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18"/>
          <p:cNvCxnSpPr>
            <a:endCxn id="146" idx="2"/>
          </p:cNvCxnSpPr>
          <p:nvPr/>
        </p:nvCxnSpPr>
        <p:spPr>
          <a:xfrm flipH="1" rot="10800000">
            <a:off x="6804450" y="740425"/>
            <a:ext cx="4827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18"/>
          <p:cNvSpPr txBox="1"/>
          <p:nvPr/>
        </p:nvSpPr>
        <p:spPr>
          <a:xfrm>
            <a:off x="6464513" y="579775"/>
            <a:ext cx="589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</a:t>
            </a:r>
            <a:r>
              <a:rPr baseline="-25000" lang="en" sz="1000"/>
              <a:t>4</a:t>
            </a:r>
            <a:endParaRPr baseline="-25000" sz="1000"/>
          </a:p>
        </p:txBody>
      </p:sp>
      <p:sp>
        <p:nvSpPr>
          <p:cNvPr id="167" name="Google Shape;167;p18"/>
          <p:cNvSpPr txBox="1"/>
          <p:nvPr/>
        </p:nvSpPr>
        <p:spPr>
          <a:xfrm>
            <a:off x="8349424" y="780525"/>
            <a:ext cx="852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Ca(ClO</a:t>
            </a:r>
            <a:r>
              <a:rPr baseline="-25000" lang="en" sz="1000">
                <a:solidFill>
                  <a:srgbClr val="222222"/>
                </a:solidFill>
                <a:highlight>
                  <a:srgbClr val="FFFFFF"/>
                </a:highlight>
              </a:rPr>
              <a:t>4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)</a:t>
            </a:r>
            <a:r>
              <a:rPr baseline="-25000" lang="en" sz="10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endParaRPr baseline="-2500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18"/>
          <p:cNvCxnSpPr>
            <a:stCxn id="167" idx="2"/>
            <a:endCxn id="150" idx="0"/>
          </p:cNvCxnSpPr>
          <p:nvPr/>
        </p:nvCxnSpPr>
        <p:spPr>
          <a:xfrm flipH="1">
            <a:off x="8672674" y="1105425"/>
            <a:ext cx="103200" cy="2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18"/>
          <p:cNvSpPr txBox="1"/>
          <p:nvPr/>
        </p:nvSpPr>
        <p:spPr>
          <a:xfrm>
            <a:off x="3696025" y="4207113"/>
            <a:ext cx="3147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Regolith temperature penetration [5]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699" y="1579996"/>
            <a:ext cx="3638177" cy="205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87" y="1684552"/>
            <a:ext cx="3638174" cy="239604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5"/>
          <p:cNvSpPr txBox="1"/>
          <p:nvPr>
            <p:ph idx="1" type="body"/>
          </p:nvPr>
        </p:nvSpPr>
        <p:spPr>
          <a:xfrm>
            <a:off x="224425" y="780525"/>
            <a:ext cx="4123800" cy="7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3 Spools with 9 m nylon tethers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Pyros to separate lander and cut tethers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4 down-angled thrusters, 4 side-angled thrusters for stability.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"/>
          <p:cNvSpPr txBox="1"/>
          <p:nvPr/>
        </p:nvSpPr>
        <p:spPr>
          <a:xfrm>
            <a:off x="415225" y="90700"/>
            <a:ext cx="4929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Mechanical Design - </a:t>
            </a:r>
            <a:r>
              <a:rPr b="1" lang="en" sz="2400"/>
              <a:t>Skycrane</a:t>
            </a:r>
            <a:endParaRPr b="1" sz="2400"/>
          </a:p>
        </p:txBody>
      </p:sp>
      <p:sp>
        <p:nvSpPr>
          <p:cNvPr id="422" name="Google Shape;422;p45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SK</a:t>
            </a:r>
            <a:endParaRPr/>
          </a:p>
        </p:txBody>
      </p:sp>
      <p:sp>
        <p:nvSpPr>
          <p:cNvPr id="423" name="Google Shape;423;p45"/>
          <p:cNvSpPr txBox="1"/>
          <p:nvPr/>
        </p:nvSpPr>
        <p:spPr>
          <a:xfrm>
            <a:off x="1903750" y="3940125"/>
            <a:ext cx="2563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Bottom View</a:t>
            </a:r>
            <a:endParaRPr sz="1200"/>
          </a:p>
        </p:txBody>
      </p:sp>
      <p:sp>
        <p:nvSpPr>
          <p:cNvPr id="424" name="Google Shape;424;p45"/>
          <p:cNvSpPr txBox="1"/>
          <p:nvPr/>
        </p:nvSpPr>
        <p:spPr>
          <a:xfrm>
            <a:off x="6748100" y="3221688"/>
            <a:ext cx="2563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Isometric View</a:t>
            </a:r>
            <a:endParaRPr sz="1200"/>
          </a:p>
        </p:txBody>
      </p:sp>
      <p:cxnSp>
        <p:nvCxnSpPr>
          <p:cNvPr id="425" name="Google Shape;425;p45"/>
          <p:cNvCxnSpPr/>
          <p:nvPr/>
        </p:nvCxnSpPr>
        <p:spPr>
          <a:xfrm flipH="1">
            <a:off x="2714100" y="1314975"/>
            <a:ext cx="2151600" cy="1363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45"/>
          <p:cNvSpPr txBox="1"/>
          <p:nvPr/>
        </p:nvSpPr>
        <p:spPr>
          <a:xfrm>
            <a:off x="4511175" y="947925"/>
            <a:ext cx="15465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Tether Spool</a:t>
            </a:r>
            <a:endParaRPr sz="1200"/>
          </a:p>
        </p:txBody>
      </p:sp>
      <p:cxnSp>
        <p:nvCxnSpPr>
          <p:cNvPr id="427" name="Google Shape;427;p45"/>
          <p:cNvCxnSpPr/>
          <p:nvPr/>
        </p:nvCxnSpPr>
        <p:spPr>
          <a:xfrm flipH="1">
            <a:off x="7271025" y="1191375"/>
            <a:ext cx="165900" cy="1325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45"/>
          <p:cNvSpPr txBox="1"/>
          <p:nvPr/>
        </p:nvSpPr>
        <p:spPr>
          <a:xfrm>
            <a:off x="7113525" y="882675"/>
            <a:ext cx="15465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Avionics</a:t>
            </a:r>
            <a:endParaRPr sz="1200"/>
          </a:p>
        </p:txBody>
      </p:sp>
      <p:sp>
        <p:nvSpPr>
          <p:cNvPr id="429" name="Google Shape;429;p45"/>
          <p:cNvSpPr txBox="1"/>
          <p:nvPr/>
        </p:nvSpPr>
        <p:spPr>
          <a:xfrm>
            <a:off x="4408475" y="3910575"/>
            <a:ext cx="3823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Triangle-wall structure for maximum strength and minimum weight.</a:t>
            </a:r>
            <a:endParaRPr/>
          </a:p>
        </p:txBody>
      </p:sp>
      <p:cxnSp>
        <p:nvCxnSpPr>
          <p:cNvPr id="430" name="Google Shape;430;p45"/>
          <p:cNvCxnSpPr/>
          <p:nvPr/>
        </p:nvCxnSpPr>
        <p:spPr>
          <a:xfrm flipH="1" rot="10800000">
            <a:off x="491300" y="2883324"/>
            <a:ext cx="1808400" cy="54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45"/>
          <p:cNvSpPr txBox="1"/>
          <p:nvPr/>
        </p:nvSpPr>
        <p:spPr>
          <a:xfrm>
            <a:off x="35625" y="2226663"/>
            <a:ext cx="10824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Battery &amp; </a:t>
            </a:r>
            <a:r>
              <a:rPr lang="en" sz="1200"/>
              <a:t>Umbilical</a:t>
            </a:r>
            <a:r>
              <a:rPr lang="en" sz="1200"/>
              <a:t> Connection</a:t>
            </a:r>
            <a:endParaRPr sz="1200"/>
          </a:p>
        </p:txBody>
      </p:sp>
      <p:cxnSp>
        <p:nvCxnSpPr>
          <p:cNvPr id="432" name="Google Shape;432;p45"/>
          <p:cNvCxnSpPr/>
          <p:nvPr/>
        </p:nvCxnSpPr>
        <p:spPr>
          <a:xfrm flipH="1" rot="10800000">
            <a:off x="5096075" y="2948075"/>
            <a:ext cx="852000" cy="4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45"/>
          <p:cNvSpPr txBox="1"/>
          <p:nvPr/>
        </p:nvSpPr>
        <p:spPr>
          <a:xfrm>
            <a:off x="4408475" y="3256500"/>
            <a:ext cx="15465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Pyro Bracket</a:t>
            </a:r>
            <a:endParaRPr sz="1200"/>
          </a:p>
        </p:txBody>
      </p:sp>
      <p:cxnSp>
        <p:nvCxnSpPr>
          <p:cNvPr id="434" name="Google Shape;434;p45"/>
          <p:cNvCxnSpPr/>
          <p:nvPr/>
        </p:nvCxnSpPr>
        <p:spPr>
          <a:xfrm flipH="1" rot="10800000">
            <a:off x="849600" y="4315225"/>
            <a:ext cx="31866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35" name="Google Shape;435;p45"/>
          <p:cNvSpPr txBox="1"/>
          <p:nvPr/>
        </p:nvSpPr>
        <p:spPr>
          <a:xfrm>
            <a:off x="2191775" y="4232850"/>
            <a:ext cx="1194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1.65 m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SK</a:t>
            </a:r>
            <a:endParaRPr/>
          </a:p>
        </p:txBody>
      </p:sp>
      <p:pic>
        <p:nvPicPr>
          <p:cNvPr id="441" name="Google Shape;4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0" y="117875"/>
            <a:ext cx="8916101" cy="427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/>
        </p:nvSpPr>
        <p:spPr>
          <a:xfrm>
            <a:off x="415225" y="90700"/>
            <a:ext cx="704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Attitude Determination and Control Systems</a:t>
            </a:r>
            <a:endParaRPr b="1" sz="2400"/>
          </a:p>
        </p:txBody>
      </p:sp>
      <p:sp>
        <p:nvSpPr>
          <p:cNvPr id="447" name="Google Shape;447;p47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</a:t>
            </a:r>
            <a:endParaRPr/>
          </a:p>
        </p:txBody>
      </p:sp>
      <p:sp>
        <p:nvSpPr>
          <p:cNvPr id="448" name="Google Shape;448;p47"/>
          <p:cNvSpPr txBox="1"/>
          <p:nvPr/>
        </p:nvSpPr>
        <p:spPr>
          <a:xfrm>
            <a:off x="157150" y="843575"/>
            <a:ext cx="4214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Navigational</a:t>
            </a:r>
            <a:r>
              <a:rPr b="1" lang="en" sz="1800"/>
              <a:t> Devices</a:t>
            </a:r>
            <a:endParaRPr b="1" sz="1800"/>
          </a:p>
        </p:txBody>
      </p:sp>
      <p:graphicFrame>
        <p:nvGraphicFramePr>
          <p:cNvPr id="449" name="Google Shape;449;p47"/>
          <p:cNvGraphicFramePr/>
          <p:nvPr/>
        </p:nvGraphicFramePr>
        <p:xfrm>
          <a:off x="415225" y="133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{04D2C14B-63E3-4F86-B96D-D1C23B6D1DA0}</a:tableStyleId>
              </a:tblPr>
              <a:tblGrid>
                <a:gridCol w="990200"/>
                <a:gridCol w="990200"/>
                <a:gridCol w="990200"/>
                <a:gridCol w="990200"/>
                <a:gridCol w="990200"/>
                <a:gridCol w="1099125"/>
                <a:gridCol w="990200"/>
              </a:tblGrid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Name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 Mass (kg)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Power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Internal Measurement Unit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Honeywell MIMS IMU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 W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Rotation Rate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Gyro Bias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28VDC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±375°/sec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≤ 0.005°/hr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Star Tracker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Ball CT2020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3.35 W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FOV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Accuracy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 VDC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25° Circular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1 arcsec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Sun Tracker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Bradford Coarse Sun Sensor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1.29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 W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FOV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Accuracy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 VDC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±90° Hemisphere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 degree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0" name="Google Shape;4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325" y="3110863"/>
            <a:ext cx="2347681" cy="1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7"/>
          <p:cNvSpPr txBox="1"/>
          <p:nvPr/>
        </p:nvSpPr>
        <p:spPr>
          <a:xfrm>
            <a:off x="7645750" y="2785850"/>
            <a:ext cx="13242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Honeywell IMU</a:t>
            </a:r>
            <a:endParaRPr sz="1100"/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50" y="3110875"/>
            <a:ext cx="1659546" cy="10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/>
          <p:nvPr/>
        </p:nvSpPr>
        <p:spPr>
          <a:xfrm>
            <a:off x="157150" y="4203350"/>
            <a:ext cx="1953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Ball CT2020 Star Tracker</a:t>
            </a:r>
            <a:endParaRPr sz="1100"/>
          </a:p>
        </p:txBody>
      </p:sp>
      <p:pic>
        <p:nvPicPr>
          <p:cNvPr id="454" name="Google Shape;45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0613" y="3110875"/>
            <a:ext cx="1929560" cy="10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/>
          <p:nvPr/>
        </p:nvSpPr>
        <p:spPr>
          <a:xfrm>
            <a:off x="2834275" y="4243550"/>
            <a:ext cx="22023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Bradford Coarse Sun Sensor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/>
          <p:nvPr>
            <p:ph idx="1" type="body"/>
          </p:nvPr>
        </p:nvSpPr>
        <p:spPr>
          <a:xfrm>
            <a:off x="182850" y="789550"/>
            <a:ext cx="3528300" cy="203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Components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Solar Cells (Spectrolab)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Batteries (EaglePitcher)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Fully-regulated Direct Energy Transfer PMAD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Wiring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408200" y="83675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Power</a:t>
            </a:r>
            <a:endParaRPr b="1" sz="2400"/>
          </a:p>
        </p:txBody>
      </p:sp>
      <p:sp>
        <p:nvSpPr>
          <p:cNvPr id="462" name="Google Shape;462;p48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MD, VP</a:t>
            </a:r>
            <a:endParaRPr/>
          </a:p>
        </p:txBody>
      </p:sp>
      <p:graphicFrame>
        <p:nvGraphicFramePr>
          <p:cNvPr id="463" name="Google Shape;463;p48"/>
          <p:cNvGraphicFramePr/>
          <p:nvPr/>
        </p:nvGraphicFramePr>
        <p:xfrm>
          <a:off x="3813775" y="78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{BA51ABB0-5E9E-45EA-A300-5B56914536AF}</a:tableStyleId>
              </a:tblPr>
              <a:tblGrid>
                <a:gridCol w="682475"/>
                <a:gridCol w="940850"/>
                <a:gridCol w="612450"/>
                <a:gridCol w="688200"/>
                <a:gridCol w="682425"/>
                <a:gridCol w="585475"/>
                <a:gridCol w="585400"/>
              </a:tblGrid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Mass/Area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Power Density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BOL Eff.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EOL Eff.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28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Solar Cell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XTE-SF 3J GalnP/GaAs/Ge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Cruise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Landed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437 W/m</a:t>
                      </a:r>
                      <a:r>
                        <a:rPr baseline="30000" lang="en" sz="1000"/>
                        <a:t>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32.2%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30.0%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5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7.32 kg/m</a:t>
                      </a:r>
                      <a:r>
                        <a:rPr baseline="30000" lang="en" sz="1000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2.51 kg/m</a:t>
                      </a:r>
                      <a:r>
                        <a:rPr baseline="30000" lang="en" sz="1000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</a:tr>
            </a:tbl>
          </a:graphicData>
        </a:graphic>
      </p:graphicFrame>
      <p:graphicFrame>
        <p:nvGraphicFramePr>
          <p:cNvPr id="464" name="Google Shape;464;p48"/>
          <p:cNvGraphicFramePr/>
          <p:nvPr/>
        </p:nvGraphicFramePr>
        <p:xfrm>
          <a:off x="4131863" y="261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{BA51ABB0-5E9E-45EA-A300-5B56914536AF}</a:tableStyleId>
              </a:tblPr>
              <a:tblGrid>
                <a:gridCol w="794150"/>
                <a:gridCol w="889850"/>
                <a:gridCol w="749350"/>
                <a:gridCol w="816550"/>
                <a:gridCol w="891200"/>
              </a:tblGrid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Technology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Capacity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Specific Energy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Operating Temp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28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Solar Cell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Li-Ion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 Ah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141 Wh/kg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-20 to 60</a:t>
                      </a:r>
                      <a:r>
                        <a:rPr baseline="30000" lang="en" sz="1000"/>
                        <a:t>o</a:t>
                      </a:r>
                      <a:r>
                        <a:rPr lang="en" sz="1000"/>
                        <a:t>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500"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pic>
        <p:nvPicPr>
          <p:cNvPr id="465" name="Google Shape;4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00" y="2884638"/>
            <a:ext cx="3189250" cy="8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"/>
          <p:cNvSpPr txBox="1"/>
          <p:nvPr/>
        </p:nvSpPr>
        <p:spPr>
          <a:xfrm>
            <a:off x="408200" y="83675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Power Budget</a:t>
            </a:r>
            <a:endParaRPr b="1" sz="2400"/>
          </a:p>
        </p:txBody>
      </p:sp>
      <p:sp>
        <p:nvSpPr>
          <p:cNvPr id="471" name="Google Shape;471;p49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MD, VP</a:t>
            </a:r>
            <a:endParaRPr/>
          </a:p>
        </p:txBody>
      </p:sp>
      <p:graphicFrame>
        <p:nvGraphicFramePr>
          <p:cNvPr id="472" name="Google Shape;472;p49"/>
          <p:cNvGraphicFramePr/>
          <p:nvPr/>
        </p:nvGraphicFramePr>
        <p:xfrm>
          <a:off x="4649300" y="71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{04D2C14B-63E3-4F86-B96D-D1C23B6D1DA0}</a:tableStyleId>
              </a:tblPr>
              <a:tblGrid>
                <a:gridCol w="1769600"/>
                <a:gridCol w="999000"/>
                <a:gridCol w="1290125"/>
              </a:tblGrid>
              <a:tr h="110075"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50"/>
                        <a:t>Power Breakdown to Level Three Elements</a:t>
                      </a:r>
                      <a:endParaRPr b="1"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50"/>
                        <a:t>Element</a:t>
                      </a:r>
                      <a:endParaRPr b="1"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50"/>
                        <a:t>Peak Power (W)</a:t>
                      </a:r>
                      <a:endParaRPr b="1"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50"/>
                        <a:t>Standby Power (W)</a:t>
                      </a:r>
                      <a:endParaRPr b="1"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1.0 Payload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</a:t>
                      </a:r>
                      <a:r>
                        <a:rPr lang="en" sz="550"/>
                        <a:t>1.1 Science Instrumentation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1.1.1 SAM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375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1.1.2 Robotic Arm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1.1.3 EMS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0.015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1.1.4 TECP</a:t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6.66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1.1.5 Mastcam-Z (2)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23.6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1.1.6 Microscopic Imager</a:t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2.5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1.1.7 Chemistry Camera (LIBS &amp; RMI)</a:t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64.7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11.8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1.1.8 Modified Lunar Dust Experiment (MLDEX)</a:t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6.11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2.0 Spacecraft Bus</a:t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</a:t>
                      </a:r>
                      <a:r>
                        <a:rPr lang="en" sz="550"/>
                        <a:t>2.1 Propulsion</a:t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2.1.1 Cold Gas Thruster (2)</a:t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</a:t>
                      </a:r>
                      <a:r>
                        <a:rPr lang="en" sz="550"/>
                        <a:t>2.2 ADCS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2.2.1 CT2020 Star Tracker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2.2.2 Fine Sun Sensor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2.2.3 Honeywell MIMS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</a:t>
                      </a:r>
                      <a:r>
                        <a:rPr lang="en" sz="550"/>
                        <a:t>2.3 Communications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2.3.1 X-band Amplifier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65.5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2.3.2 Small Deep Space Transponder (X-band)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15.8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2.3.3 Electra Lite UHF Transponder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20.6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</a:t>
                      </a:r>
                      <a:r>
                        <a:rPr lang="en" sz="550"/>
                        <a:t>2.4 Power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2.4.1 PMAD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111.46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2.4.2 Wiring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43.47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</a:t>
                      </a:r>
                      <a:r>
                        <a:rPr lang="en" sz="550"/>
                        <a:t>2.6 Thermal Control System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2.6.1 Electric Heaters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5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</a:t>
                      </a:r>
                      <a:r>
                        <a:rPr lang="en" sz="550"/>
                        <a:t>2.7 C&amp;DH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      </a:t>
                      </a:r>
                      <a:r>
                        <a:rPr lang="en" sz="550"/>
                        <a:t>2.7.1 Rad 5545 SBC</a:t>
                      </a:r>
                      <a:endParaRPr sz="55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35</a:t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5</a:t>
                      </a:r>
                      <a:endParaRPr sz="55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3" name="Google Shape;473;p49"/>
          <p:cNvSpPr txBox="1"/>
          <p:nvPr>
            <p:ph idx="1" type="body"/>
          </p:nvPr>
        </p:nvSpPr>
        <p:spPr>
          <a:xfrm>
            <a:off x="182850" y="789550"/>
            <a:ext cx="3528300" cy="203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Power Modes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Cruise: Propulsion,Communication, ADCS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Landed: Science, Communication, Rest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/>
          <p:nvPr>
            <p:ph idx="1" type="body"/>
          </p:nvPr>
        </p:nvSpPr>
        <p:spPr>
          <a:xfrm>
            <a:off x="182850" y="789550"/>
            <a:ext cx="3528300" cy="293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Power Consumption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7 sol cycle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Different functions of the equipment used on each day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Highest power consumption is during SAM instrumentation usage</a:t>
            </a:r>
            <a:endParaRPr sz="1400"/>
          </a:p>
        </p:txBody>
      </p:sp>
      <p:sp>
        <p:nvSpPr>
          <p:cNvPr id="479" name="Google Shape;479;p50"/>
          <p:cNvSpPr txBox="1"/>
          <p:nvPr/>
        </p:nvSpPr>
        <p:spPr>
          <a:xfrm>
            <a:off x="408200" y="83675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Power Profile</a:t>
            </a:r>
            <a:endParaRPr b="1" sz="2400"/>
          </a:p>
        </p:txBody>
      </p:sp>
      <p:sp>
        <p:nvSpPr>
          <p:cNvPr id="480" name="Google Shape;480;p50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MD, VP</a:t>
            </a:r>
            <a:endParaRPr/>
          </a:p>
        </p:txBody>
      </p:sp>
      <p:pic>
        <p:nvPicPr>
          <p:cNvPr id="481" name="Google Shape;4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325" y="978275"/>
            <a:ext cx="4241100" cy="3180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1"/>
          <p:cNvSpPr txBox="1"/>
          <p:nvPr>
            <p:ph idx="1" type="body"/>
          </p:nvPr>
        </p:nvSpPr>
        <p:spPr>
          <a:xfrm>
            <a:off x="224425" y="780525"/>
            <a:ext cx="8324700" cy="24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Thermal Environment 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Absorptivity</a:t>
            </a:r>
            <a:r>
              <a:rPr lang="en" sz="1200"/>
              <a:t> = 0.23, Emissivity = 0.85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44 degrees Celsius High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-62 degrees Celsius Low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Passive TCS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Heat Rejection System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Warm Electronics Box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TCS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Electrical heaters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Louvers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Heat Switch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LHP Pumps</a:t>
            </a:r>
            <a:endParaRPr sz="1200"/>
          </a:p>
          <a:p>
            <a:pPr indent="0" lvl="0" marL="9144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7" name="Google Shape;487;p51"/>
          <p:cNvSpPr txBox="1"/>
          <p:nvPr/>
        </p:nvSpPr>
        <p:spPr>
          <a:xfrm>
            <a:off x="408200" y="83675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Thermal Control System</a:t>
            </a:r>
            <a:endParaRPr b="1" sz="2400"/>
          </a:p>
        </p:txBody>
      </p:sp>
      <p:sp>
        <p:nvSpPr>
          <p:cNvPr id="488" name="Google Shape;488;p51"/>
          <p:cNvSpPr txBox="1"/>
          <p:nvPr/>
        </p:nvSpPr>
        <p:spPr>
          <a:xfrm>
            <a:off x="3641850" y="1309125"/>
            <a:ext cx="2294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9" name="Google Shape;489;p51"/>
          <p:cNvGraphicFramePr/>
          <p:nvPr/>
        </p:nvGraphicFramePr>
        <p:xfrm>
          <a:off x="5104925" y="137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{BA51ABB0-5E9E-45EA-A300-5B56914536AF}</a:tableStyleId>
              </a:tblPr>
              <a:tblGrid>
                <a:gridCol w="940850"/>
                <a:gridCol w="2429850"/>
              </a:tblGrid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Primary Components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Survivability Temperature range (Degrees Celsius)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Batteries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-20 to 60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C&amp;DH 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-25 to 75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Computers 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-55 to 70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IMU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-30 to 70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8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TXCO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-40 to 85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/>
          <p:nvPr>
            <p:ph idx="1" type="body"/>
          </p:nvPr>
        </p:nvSpPr>
        <p:spPr>
          <a:xfrm>
            <a:off x="164475" y="766675"/>
            <a:ext cx="3791400" cy="348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 Band System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Command Uplink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Tracking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UHF Band System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Science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Engineering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Command Uplink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2"/>
          <p:cNvSpPr txBox="1"/>
          <p:nvPr/>
        </p:nvSpPr>
        <p:spPr>
          <a:xfrm>
            <a:off x="415225" y="90700"/>
            <a:ext cx="8181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Communication Hardware Overview</a:t>
            </a:r>
            <a:endParaRPr b="1" sz="2400"/>
          </a:p>
        </p:txBody>
      </p:sp>
      <p:sp>
        <p:nvSpPr>
          <p:cNvPr id="496" name="Google Shape;496;p52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</a:t>
            </a:r>
            <a:endParaRPr/>
          </a:p>
        </p:txBody>
      </p:sp>
      <p:pic>
        <p:nvPicPr>
          <p:cNvPr id="497" name="Google Shape;4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550" y="590300"/>
            <a:ext cx="5079876" cy="356071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2"/>
          <p:cNvSpPr txBox="1"/>
          <p:nvPr/>
        </p:nvSpPr>
        <p:spPr>
          <a:xfrm>
            <a:off x="8460775" y="1513075"/>
            <a:ext cx="785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To Command and Data Handling</a:t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/>
          <p:nvPr>
            <p:ph idx="1" type="body"/>
          </p:nvPr>
        </p:nvSpPr>
        <p:spPr>
          <a:xfrm>
            <a:off x="174200" y="637250"/>
            <a:ext cx="6486900" cy="36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General Dynamics Small Deep Space Transponder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Cruise Stage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Dipole Low Gain Antennas (LGAs)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Horn Medium Gain Antennas (MGAs)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Lander Stage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Horn MGAs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Direct DSN Link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34 m BWG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34 m HEF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70 m (critical events)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Tracking modes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Two-Way Doppler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Delta-DOR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3"/>
          <p:cNvSpPr txBox="1"/>
          <p:nvPr/>
        </p:nvSpPr>
        <p:spPr>
          <a:xfrm>
            <a:off x="415225" y="90700"/>
            <a:ext cx="6903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X</a:t>
            </a:r>
            <a:r>
              <a:rPr b="1" lang="en" sz="2400"/>
              <a:t> Band Hardware</a:t>
            </a:r>
            <a:endParaRPr b="1" sz="2400"/>
          </a:p>
        </p:txBody>
      </p:sp>
      <p:sp>
        <p:nvSpPr>
          <p:cNvPr id="505" name="Google Shape;505;p53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</a:t>
            </a:r>
            <a:endParaRPr/>
          </a:p>
        </p:txBody>
      </p:sp>
      <p:pic>
        <p:nvPicPr>
          <p:cNvPr id="506" name="Google Shape;5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375" y="1001425"/>
            <a:ext cx="3889200" cy="327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75" y="2359575"/>
            <a:ext cx="2440616" cy="194826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4"/>
          <p:cNvSpPr txBox="1"/>
          <p:nvPr/>
        </p:nvSpPr>
        <p:spPr>
          <a:xfrm>
            <a:off x="415225" y="90700"/>
            <a:ext cx="8601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X Band Cruise Stage Link </a:t>
            </a:r>
            <a:r>
              <a:rPr b="1" lang="en" sz="2400"/>
              <a:t>Characteristics</a:t>
            </a:r>
            <a:endParaRPr b="1" sz="2400"/>
          </a:p>
        </p:txBody>
      </p:sp>
      <p:sp>
        <p:nvSpPr>
          <p:cNvPr id="513" name="Google Shape;513;p54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</a:t>
            </a:r>
            <a:endParaRPr/>
          </a:p>
        </p:txBody>
      </p:sp>
      <p:graphicFrame>
        <p:nvGraphicFramePr>
          <p:cNvPr id="514" name="Google Shape;514;p54"/>
          <p:cNvGraphicFramePr/>
          <p:nvPr/>
        </p:nvGraphicFramePr>
        <p:xfrm>
          <a:off x="783675" y="69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{E4E65048-01EA-402C-8BE5-710E4943F787}</a:tableStyleId>
              </a:tblPr>
              <a:tblGrid>
                <a:gridCol w="4074575"/>
                <a:gridCol w="3124025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Characteristic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Value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Uplink Frequency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7.145-7.190 GHz [19]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Downlink Frequency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8.400 - 8.450 GHz [19]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Worst Case Uplink Rate (LGA to 34m)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32 bps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Worst Case Downlink Rate (LGA to 34m)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Single Tracking Tone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5" name="Google Shape;515;p54"/>
          <p:cNvSpPr/>
          <p:nvPr/>
        </p:nvSpPr>
        <p:spPr>
          <a:xfrm>
            <a:off x="4572000" y="3008925"/>
            <a:ext cx="1220700" cy="10962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224375" y="762775"/>
            <a:ext cx="6660900" cy="3698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Extant Microorganisms</a:t>
            </a:r>
            <a:r>
              <a:rPr b="1" lang="en"/>
              <a:t>:</a:t>
            </a:r>
            <a:endParaRPr b="1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Also dependent on seasonal deliquescence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en"/>
              <a:t>Methanogens </a:t>
            </a:r>
            <a:r>
              <a:rPr b="1" lang="en"/>
              <a:t>- CH</a:t>
            </a:r>
            <a:r>
              <a:rPr b="1" baseline="-25000" lang="en"/>
              <a:t>4</a:t>
            </a:r>
            <a:r>
              <a:rPr b="1" lang="en"/>
              <a:t> producing archaean microbe 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Utilize H</a:t>
            </a:r>
            <a:r>
              <a:rPr b="1" baseline="-25000" lang="en"/>
              <a:t>2</a:t>
            </a:r>
            <a:r>
              <a:rPr b="1" lang="en"/>
              <a:t> and CO</a:t>
            </a:r>
            <a:r>
              <a:rPr b="1" baseline="-25000" lang="en"/>
              <a:t>2</a:t>
            </a:r>
            <a:r>
              <a:rPr b="1" lang="en"/>
              <a:t> as only source of energy and produce methane [5]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Convert organic matter to methane in liquid solution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CH</a:t>
            </a:r>
            <a:r>
              <a:rPr b="1" baseline="-25000" lang="en"/>
              <a:t>4</a:t>
            </a:r>
            <a:r>
              <a:rPr b="1" lang="en"/>
              <a:t> emission varies by soil temperature</a:t>
            </a:r>
            <a:endParaRPr b="1"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/>
              <a:t>(Cyclic Source/Sink)</a:t>
            </a:r>
            <a:endParaRPr b="1"/>
          </a:p>
          <a:p>
            <a:pPr indent="0" lvl="0" marL="914400" rtl="0" algn="l">
              <a:spcBef>
                <a:spcPts val="1800"/>
              </a:spcBef>
              <a:spcAft>
                <a:spcPts val="0"/>
              </a:spcAft>
              <a:buNone/>
            </a:pPr>
            <a:br>
              <a:rPr b="1" lang="en"/>
            </a:br>
            <a:endParaRPr b="1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415225" y="90700"/>
            <a:ext cx="6427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Science Overview - Methane Theories</a:t>
            </a:r>
            <a:endParaRPr b="1" sz="2400"/>
          </a:p>
        </p:txBody>
      </p:sp>
      <p:sp>
        <p:nvSpPr>
          <p:cNvPr id="176" name="Google Shape;176;p19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7303400" y="2092525"/>
            <a:ext cx="13815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Methanogens [6]</a:t>
            </a:r>
            <a:endParaRPr sz="1200"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275" y="695800"/>
            <a:ext cx="1998250" cy="13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6125" y="2394100"/>
            <a:ext cx="2247408" cy="17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6636125" y="4163175"/>
            <a:ext cx="2523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Terrestrial methane release by soil temperature [7]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 txBox="1"/>
          <p:nvPr/>
        </p:nvSpPr>
        <p:spPr>
          <a:xfrm>
            <a:off x="415225" y="90700"/>
            <a:ext cx="8601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X Band Lander Stage Link Characteristics</a:t>
            </a:r>
            <a:endParaRPr b="1" sz="2400"/>
          </a:p>
        </p:txBody>
      </p:sp>
      <p:sp>
        <p:nvSpPr>
          <p:cNvPr id="521" name="Google Shape;521;p55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</a:t>
            </a:r>
            <a:endParaRPr/>
          </a:p>
        </p:txBody>
      </p:sp>
      <p:graphicFrame>
        <p:nvGraphicFramePr>
          <p:cNvPr id="522" name="Google Shape;522;p55"/>
          <p:cNvGraphicFramePr/>
          <p:nvPr/>
        </p:nvGraphicFramePr>
        <p:xfrm>
          <a:off x="783675" y="69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{E4E65048-01EA-402C-8BE5-710E4943F787}</a:tableStyleId>
              </a:tblPr>
              <a:tblGrid>
                <a:gridCol w="4317950"/>
                <a:gridCol w="2333100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Characteristic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Value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Uplink Frequency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7.145-7.190 GHz [19]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Downlink Frequency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8.400 - 8.450 GHz [19]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Worst Case Uplink Rate (MGA to 34m)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512 bps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Worst Case Downlink Rate (MGA to 34m)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Single Tracking Tone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23" name="Google Shape;5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775" y="2354562"/>
            <a:ext cx="3521576" cy="21427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5"/>
          <p:cNvSpPr/>
          <p:nvPr/>
        </p:nvSpPr>
        <p:spPr>
          <a:xfrm>
            <a:off x="4973400" y="2945625"/>
            <a:ext cx="1220700" cy="10962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6"/>
          <p:cNvSpPr txBox="1"/>
          <p:nvPr>
            <p:ph idx="1" type="body"/>
          </p:nvPr>
        </p:nvSpPr>
        <p:spPr>
          <a:xfrm>
            <a:off x="152825" y="780525"/>
            <a:ext cx="5359800" cy="24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Mars Relay Network Link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MRO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TGO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Electra-Lite UHF Transponder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Lander Stage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/>
              <a:t>Medium Gain UHF Helical Antennas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6"/>
          <p:cNvSpPr txBox="1"/>
          <p:nvPr/>
        </p:nvSpPr>
        <p:spPr>
          <a:xfrm>
            <a:off x="415225" y="90700"/>
            <a:ext cx="6903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UHF Band Hardware</a:t>
            </a:r>
            <a:endParaRPr b="1" sz="2400"/>
          </a:p>
        </p:txBody>
      </p:sp>
      <p:sp>
        <p:nvSpPr>
          <p:cNvPr id="531" name="Google Shape;531;p56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</a:t>
            </a:r>
            <a:endParaRPr/>
          </a:p>
        </p:txBody>
      </p:sp>
      <p:pic>
        <p:nvPicPr>
          <p:cNvPr id="532" name="Google Shape;5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475" y="820150"/>
            <a:ext cx="3798701" cy="32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/>
          <p:nvPr/>
        </p:nvSpPr>
        <p:spPr>
          <a:xfrm>
            <a:off x="415225" y="90700"/>
            <a:ext cx="8601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UHF</a:t>
            </a:r>
            <a:r>
              <a:rPr b="1" lang="en" sz="2400"/>
              <a:t> Band Lander Link Characteristics</a:t>
            </a:r>
            <a:endParaRPr b="1" sz="2400"/>
          </a:p>
        </p:txBody>
      </p:sp>
      <p:sp>
        <p:nvSpPr>
          <p:cNvPr id="538" name="Google Shape;538;p57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</a:t>
            </a:r>
            <a:endParaRPr/>
          </a:p>
        </p:txBody>
      </p:sp>
      <p:graphicFrame>
        <p:nvGraphicFramePr>
          <p:cNvPr id="539" name="Google Shape;539;p57"/>
          <p:cNvGraphicFramePr/>
          <p:nvPr/>
        </p:nvGraphicFramePr>
        <p:xfrm>
          <a:off x="783675" y="69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{E4E65048-01EA-402C-8BE5-710E4943F787}</a:tableStyleId>
              </a:tblPr>
              <a:tblGrid>
                <a:gridCol w="3868100"/>
                <a:gridCol w="2782950"/>
              </a:tblGrid>
              <a:tr h="127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Characteristic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Value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Uplink Frequency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435-450 M</a:t>
                      </a:r>
                      <a:r>
                        <a:rPr lang="en" sz="1600"/>
                        <a:t>Hz [</a:t>
                      </a:r>
                      <a:r>
                        <a:rPr lang="en" sz="1600"/>
                        <a:t>20</a:t>
                      </a:r>
                      <a:r>
                        <a:rPr lang="en" sz="1600"/>
                        <a:t>]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Downlink Frequency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390-405 M</a:t>
                      </a:r>
                      <a:r>
                        <a:rPr lang="en" sz="1600"/>
                        <a:t>Hz [20]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Worst Case Uplink Rate (to MRO)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128</a:t>
                      </a:r>
                      <a:r>
                        <a:rPr lang="en" sz="1600"/>
                        <a:t> kbps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Worst Case Downlink Rate (from MRO)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128 </a:t>
                      </a:r>
                      <a:r>
                        <a:rPr lang="en" sz="1600"/>
                        <a:t>kbps</a:t>
                      </a:r>
                      <a:endParaRPr sz="1600"/>
                    </a:p>
                  </a:txBody>
                  <a:tcPr marT="22850" marB="22850" marR="22850" marL="2285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125" y="2335973"/>
            <a:ext cx="3581599" cy="21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7"/>
          <p:cNvSpPr/>
          <p:nvPr/>
        </p:nvSpPr>
        <p:spPr>
          <a:xfrm>
            <a:off x="4337600" y="2877500"/>
            <a:ext cx="1220700" cy="10962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 txBox="1"/>
          <p:nvPr/>
        </p:nvSpPr>
        <p:spPr>
          <a:xfrm>
            <a:off x="415225" y="90700"/>
            <a:ext cx="536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Relay Network Access Intervals</a:t>
            </a:r>
            <a:endParaRPr b="1" sz="2400"/>
          </a:p>
        </p:txBody>
      </p:sp>
      <p:pic>
        <p:nvPicPr>
          <p:cNvPr id="547" name="Google Shape;5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375" y="1139200"/>
            <a:ext cx="3508350" cy="26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75" y="707775"/>
            <a:ext cx="4278626" cy="32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8"/>
          <p:cNvSpPr/>
          <p:nvPr/>
        </p:nvSpPr>
        <p:spPr>
          <a:xfrm>
            <a:off x="4224975" y="2256375"/>
            <a:ext cx="884400" cy="39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8"/>
          <p:cNvSpPr txBox="1"/>
          <p:nvPr/>
        </p:nvSpPr>
        <p:spPr>
          <a:xfrm>
            <a:off x="204873" y="3770450"/>
            <a:ext cx="4103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Orbits for Mars Relay Network - taken 01 Jan 2018 (TGO estimated)</a:t>
            </a:r>
            <a:endParaRPr/>
          </a:p>
        </p:txBody>
      </p:sp>
      <p:sp>
        <p:nvSpPr>
          <p:cNvPr id="551" name="Google Shape;551;p58"/>
          <p:cNvSpPr txBox="1"/>
          <p:nvPr/>
        </p:nvSpPr>
        <p:spPr>
          <a:xfrm>
            <a:off x="5223876" y="3770450"/>
            <a:ext cx="35652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intervals with </a:t>
            </a:r>
            <a:r>
              <a:rPr b="1" lang="en"/>
              <a:t>down</a:t>
            </a:r>
            <a:r>
              <a:rPr b="1" lang="en"/>
              <a:t>link </a:t>
            </a:r>
            <a:r>
              <a:rPr lang="en"/>
              <a:t>data transfer capability over one sol </a:t>
            </a:r>
            <a:endParaRPr/>
          </a:p>
        </p:txBody>
      </p:sp>
      <p:sp>
        <p:nvSpPr>
          <p:cNvPr id="552" name="Google Shape;552;p58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 txBox="1"/>
          <p:nvPr/>
        </p:nvSpPr>
        <p:spPr>
          <a:xfrm>
            <a:off x="415225" y="90700"/>
            <a:ext cx="536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Relay Network</a:t>
            </a:r>
            <a:r>
              <a:rPr b="1" lang="en" sz="2400"/>
              <a:t> Access Intervals</a:t>
            </a:r>
            <a:endParaRPr b="1" sz="2400"/>
          </a:p>
        </p:txBody>
      </p:sp>
      <p:sp>
        <p:nvSpPr>
          <p:cNvPr id="558" name="Google Shape;558;p59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</a:t>
            </a:r>
            <a:endParaRPr/>
          </a:p>
        </p:txBody>
      </p:sp>
      <p:pic>
        <p:nvPicPr>
          <p:cNvPr id="559" name="Google Shape;5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25" y="703300"/>
            <a:ext cx="4541050" cy="34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9"/>
          <p:cNvSpPr txBox="1"/>
          <p:nvPr/>
        </p:nvSpPr>
        <p:spPr>
          <a:xfrm>
            <a:off x="509074" y="4014100"/>
            <a:ext cx="4221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data </a:t>
            </a:r>
            <a:r>
              <a:rPr b="1" lang="en"/>
              <a:t>down</a:t>
            </a:r>
            <a:r>
              <a:rPr b="1" lang="en"/>
              <a:t>link </a:t>
            </a:r>
            <a:r>
              <a:rPr lang="en"/>
              <a:t>volume per sol over a typical martian year</a:t>
            </a:r>
            <a:endParaRPr/>
          </a:p>
        </p:txBody>
      </p:sp>
      <p:sp>
        <p:nvSpPr>
          <p:cNvPr id="561" name="Google Shape;561;p59"/>
          <p:cNvSpPr txBox="1"/>
          <p:nvPr/>
        </p:nvSpPr>
        <p:spPr>
          <a:xfrm>
            <a:off x="4890950" y="3375325"/>
            <a:ext cx="42834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~22.75 GB/week downlink or ~15.7 GB/week uplink capability with entire relay 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Still need to share with other landers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300-400 MB per week required for science data downlink...</a:t>
            </a:r>
            <a:endParaRPr/>
          </a:p>
        </p:txBody>
      </p:sp>
      <p:pic>
        <p:nvPicPr>
          <p:cNvPr id="562" name="Google Shape;5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025" y="667200"/>
            <a:ext cx="3086100" cy="231457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9"/>
          <p:cNvSpPr txBox="1"/>
          <p:nvPr/>
        </p:nvSpPr>
        <p:spPr>
          <a:xfrm>
            <a:off x="4730674" y="2869950"/>
            <a:ext cx="4221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data </a:t>
            </a:r>
            <a:r>
              <a:rPr b="1" lang="en"/>
              <a:t>uplink </a:t>
            </a:r>
            <a:r>
              <a:rPr lang="en"/>
              <a:t>volume per sol over a typical martian year</a:t>
            </a:r>
            <a:endParaRPr/>
          </a:p>
        </p:txBody>
      </p:sp>
      <p:sp>
        <p:nvSpPr>
          <p:cNvPr id="564" name="Google Shape;564;p59"/>
          <p:cNvSpPr txBox="1"/>
          <p:nvPr/>
        </p:nvSpPr>
        <p:spPr>
          <a:xfrm rot="-5400000">
            <a:off x="-466500" y="1942900"/>
            <a:ext cx="17073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Gbits data per sol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565" name="Google Shape;565;p59"/>
          <p:cNvSpPr txBox="1"/>
          <p:nvPr/>
        </p:nvSpPr>
        <p:spPr>
          <a:xfrm rot="-5400000">
            <a:off x="5008325" y="1565050"/>
            <a:ext cx="11424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FFFFFF"/>
                </a:highlight>
              </a:rPr>
              <a:t>Gbits data per sol</a:t>
            </a:r>
            <a:endParaRPr sz="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/>
          <p:nvPr/>
        </p:nvSpPr>
        <p:spPr>
          <a:xfrm>
            <a:off x="149475" y="1999325"/>
            <a:ext cx="6288300" cy="251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0"/>
          <p:cNvSpPr txBox="1"/>
          <p:nvPr/>
        </p:nvSpPr>
        <p:spPr>
          <a:xfrm>
            <a:off x="415225" y="90700"/>
            <a:ext cx="536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Relay Orbiter Downselect</a:t>
            </a:r>
            <a:endParaRPr b="1" sz="2400"/>
          </a:p>
        </p:txBody>
      </p:sp>
      <p:pic>
        <p:nvPicPr>
          <p:cNvPr id="572" name="Google Shape;5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425" y="2145900"/>
            <a:ext cx="2807282" cy="22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75" y="2145900"/>
            <a:ext cx="2964325" cy="22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0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WP, SB</a:t>
            </a:r>
            <a:endParaRPr/>
          </a:p>
        </p:txBody>
      </p:sp>
      <p:sp>
        <p:nvSpPr>
          <p:cNvPr id="575" name="Google Shape;575;p60"/>
          <p:cNvSpPr txBox="1"/>
          <p:nvPr/>
        </p:nvSpPr>
        <p:spPr>
          <a:xfrm>
            <a:off x="4696800" y="783925"/>
            <a:ext cx="2624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MAVEN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" sz="1200">
                <a:solidFill>
                  <a:srgbClr val="FF0000"/>
                </a:solidFill>
              </a:rPr>
              <a:t>E</a:t>
            </a:r>
            <a:r>
              <a:rPr b="1" lang="en" sz="1200">
                <a:solidFill>
                  <a:srgbClr val="FF0000"/>
                </a:solidFill>
              </a:rPr>
              <a:t>lliptical</a:t>
            </a:r>
            <a:r>
              <a:rPr b="1" lang="en" sz="1200">
                <a:solidFill>
                  <a:srgbClr val="FF0000"/>
                </a:solidFill>
              </a:rPr>
              <a:t> orbit causes problems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" sz="1200">
                <a:solidFill>
                  <a:srgbClr val="FF0000"/>
                </a:solidFill>
              </a:rPr>
              <a:t>Low downlink rate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576" name="Google Shape;576;p60"/>
          <p:cNvSpPr txBox="1"/>
          <p:nvPr/>
        </p:nvSpPr>
        <p:spPr>
          <a:xfrm>
            <a:off x="2448975" y="783925"/>
            <a:ext cx="2657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Odyssey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200"/>
              <a:buChar char="●"/>
            </a:pPr>
            <a:r>
              <a:rPr b="1" lang="en" sz="1200">
                <a:solidFill>
                  <a:srgbClr val="34A853"/>
                </a:solidFill>
              </a:rPr>
              <a:t>Circular orbit</a:t>
            </a:r>
            <a:endParaRPr b="1" sz="1200">
              <a:solidFill>
                <a:srgbClr val="34A85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b="1" lang="en" sz="1200">
                <a:solidFill>
                  <a:srgbClr val="FF9900"/>
                </a:solidFill>
              </a:rPr>
              <a:t>Medium downlink rate</a:t>
            </a:r>
            <a:endParaRPr b="1"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200"/>
              <a:buChar char="●"/>
            </a:pPr>
            <a:r>
              <a:rPr b="1" lang="en" sz="1200">
                <a:solidFill>
                  <a:srgbClr val="34A853"/>
                </a:solidFill>
              </a:rPr>
              <a:t>Supports uplink</a:t>
            </a:r>
            <a:endParaRPr b="1" sz="1200">
              <a:solidFill>
                <a:srgbClr val="34A853"/>
              </a:solidFill>
            </a:endParaRPr>
          </a:p>
        </p:txBody>
      </p:sp>
      <p:sp>
        <p:nvSpPr>
          <p:cNvPr id="577" name="Google Shape;577;p60"/>
          <p:cNvSpPr txBox="1"/>
          <p:nvPr/>
        </p:nvSpPr>
        <p:spPr>
          <a:xfrm>
            <a:off x="6887550" y="750000"/>
            <a:ext cx="23112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TGO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200"/>
              <a:buChar char="●"/>
            </a:pPr>
            <a:r>
              <a:rPr b="1" lang="en" sz="1200">
                <a:solidFill>
                  <a:srgbClr val="34A853"/>
                </a:solidFill>
              </a:rPr>
              <a:t>Circular orbit</a:t>
            </a:r>
            <a:endParaRPr b="1" sz="1200">
              <a:solidFill>
                <a:srgbClr val="34A85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200"/>
              <a:buChar char="●"/>
            </a:pPr>
            <a:r>
              <a:rPr b="1" lang="en" sz="1200">
                <a:solidFill>
                  <a:srgbClr val="34A853"/>
                </a:solidFill>
              </a:rPr>
              <a:t>High downlink rate</a:t>
            </a:r>
            <a:endParaRPr b="1" sz="1200">
              <a:solidFill>
                <a:srgbClr val="34A85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n" sz="1200">
                <a:solidFill>
                  <a:srgbClr val="FF0000"/>
                </a:solidFill>
              </a:rPr>
              <a:t>Does not support uplink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4A853"/>
                </a:solidFill>
              </a:rPr>
              <a:t> </a:t>
            </a:r>
            <a:endParaRPr b="1" sz="1200">
              <a:solidFill>
                <a:srgbClr val="34A853"/>
              </a:solidFill>
            </a:endParaRPr>
          </a:p>
        </p:txBody>
      </p:sp>
      <p:sp>
        <p:nvSpPr>
          <p:cNvPr id="578" name="Google Shape;578;p60"/>
          <p:cNvSpPr txBox="1"/>
          <p:nvPr/>
        </p:nvSpPr>
        <p:spPr>
          <a:xfrm>
            <a:off x="149475" y="783925"/>
            <a:ext cx="25362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MRO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200"/>
              <a:buChar char="●"/>
            </a:pPr>
            <a:r>
              <a:rPr b="1" lang="en" sz="1200">
                <a:solidFill>
                  <a:srgbClr val="34A853"/>
                </a:solidFill>
              </a:rPr>
              <a:t>Circular orbit</a:t>
            </a:r>
            <a:endParaRPr b="1" sz="1200">
              <a:solidFill>
                <a:srgbClr val="34A85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b="1" lang="en" sz="1200">
                <a:solidFill>
                  <a:srgbClr val="FF9900"/>
                </a:solidFill>
              </a:rPr>
              <a:t>Medium</a:t>
            </a:r>
            <a:r>
              <a:rPr b="1" lang="en" sz="1200">
                <a:solidFill>
                  <a:srgbClr val="FF9900"/>
                </a:solidFill>
              </a:rPr>
              <a:t> downlink rate</a:t>
            </a:r>
            <a:endParaRPr b="1" sz="1200">
              <a:solidFill>
                <a:srgbClr val="FF99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200"/>
              <a:buChar char="●"/>
            </a:pPr>
            <a:r>
              <a:rPr b="1" lang="en" sz="1200">
                <a:solidFill>
                  <a:srgbClr val="34A853"/>
                </a:solidFill>
              </a:rPr>
              <a:t>Supports uplink</a:t>
            </a:r>
            <a:endParaRPr b="1" sz="1200">
              <a:solidFill>
                <a:srgbClr val="34A8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4A853"/>
              </a:solidFill>
            </a:endParaRPr>
          </a:p>
        </p:txBody>
      </p:sp>
      <p:sp>
        <p:nvSpPr>
          <p:cNvPr id="579" name="Google Shape;579;p60"/>
          <p:cNvSpPr txBox="1"/>
          <p:nvPr/>
        </p:nvSpPr>
        <p:spPr>
          <a:xfrm>
            <a:off x="6556250" y="2243650"/>
            <a:ext cx="2431200" cy="2223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MRO &amp; </a:t>
            </a:r>
            <a:r>
              <a:rPr b="1" lang="en"/>
              <a:t>TGO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400"/>
              <a:buChar char="●"/>
            </a:pPr>
            <a:r>
              <a:rPr b="1" lang="en">
                <a:solidFill>
                  <a:srgbClr val="34A853"/>
                </a:solidFill>
              </a:rPr>
              <a:t>High downlink rate</a:t>
            </a:r>
            <a:endParaRPr b="1">
              <a:solidFill>
                <a:srgbClr val="34A85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400"/>
              <a:buChar char="●"/>
            </a:pPr>
            <a:r>
              <a:rPr b="1" lang="en">
                <a:solidFill>
                  <a:srgbClr val="34A853"/>
                </a:solidFill>
              </a:rPr>
              <a:t>Differently inclined circular orbits</a:t>
            </a:r>
            <a:endParaRPr b="1">
              <a:solidFill>
                <a:srgbClr val="34A85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400"/>
              <a:buChar char="●"/>
            </a:pPr>
            <a:r>
              <a:rPr b="1" lang="en">
                <a:solidFill>
                  <a:srgbClr val="34A853"/>
                </a:solidFill>
              </a:rPr>
              <a:t>Uplink capable</a:t>
            </a:r>
            <a:endParaRPr b="1">
              <a:solidFill>
                <a:srgbClr val="34A85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400"/>
              <a:buChar char="●"/>
            </a:pPr>
            <a:r>
              <a:rPr b="1" lang="en">
                <a:solidFill>
                  <a:srgbClr val="34A853"/>
                </a:solidFill>
              </a:rPr>
              <a:t>Power efficient</a:t>
            </a:r>
            <a:endParaRPr b="1">
              <a:solidFill>
                <a:srgbClr val="34A85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400"/>
              <a:buChar char="●"/>
            </a:pPr>
            <a:r>
              <a:rPr b="1" lang="en">
                <a:solidFill>
                  <a:srgbClr val="34A853"/>
                </a:solidFill>
              </a:rPr>
              <a:t>Cost effective</a:t>
            </a:r>
            <a:endParaRPr b="1">
              <a:solidFill>
                <a:srgbClr val="34A85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4A853"/>
              </a:buClr>
              <a:buSzPts val="1400"/>
              <a:buChar char="●"/>
            </a:pPr>
            <a:r>
              <a:rPr b="1" lang="en">
                <a:solidFill>
                  <a:srgbClr val="34A853"/>
                </a:solidFill>
              </a:rPr>
              <a:t>584 MB DL / 2.52MB UL+540 MB DL (weekly)</a:t>
            </a:r>
            <a:endParaRPr b="1">
              <a:solidFill>
                <a:srgbClr val="34A85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4A853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 txBox="1"/>
          <p:nvPr/>
        </p:nvSpPr>
        <p:spPr>
          <a:xfrm>
            <a:off x="415225" y="90700"/>
            <a:ext cx="536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Science Data Collection Modes</a:t>
            </a:r>
            <a:endParaRPr b="1" sz="2400"/>
          </a:p>
        </p:txBody>
      </p:sp>
      <p:sp>
        <p:nvSpPr>
          <p:cNvPr id="585" name="Google Shape;585;p61"/>
          <p:cNvSpPr txBox="1"/>
          <p:nvPr/>
        </p:nvSpPr>
        <p:spPr>
          <a:xfrm>
            <a:off x="6725425" y="4701800"/>
            <a:ext cx="1422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DS, WP, SB</a:t>
            </a:r>
            <a:endParaRPr/>
          </a:p>
        </p:txBody>
      </p:sp>
      <p:sp>
        <p:nvSpPr>
          <p:cNvPr id="586" name="Google Shape;586;p61"/>
          <p:cNvSpPr txBox="1"/>
          <p:nvPr/>
        </p:nvSpPr>
        <p:spPr>
          <a:xfrm>
            <a:off x="361225" y="765300"/>
            <a:ext cx="48987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3 regular science operation modes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Mode 1 (3x/wk)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One SAM atmospheric analysis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Continuous EMS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5 TECP measurements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3 ChemCam targets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One image per MastCam/Microscopic imager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MLDEX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Mode 2 (2x/wk)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One SAM atmospheric analysis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Continuous EMS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5 TECP measurements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3 ChemCam targets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/>
              <a:t>Mode 3 (2x/wk)</a:t>
            </a:r>
            <a:endParaRPr b="1"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One solid sample SAM analysis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Continuous EMS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5 TECP measurements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3 ChemCam Targets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One image per MastCam/Microscopic imager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87" name="Google Shape;587;p61"/>
          <p:cNvSpPr txBox="1"/>
          <p:nvPr/>
        </p:nvSpPr>
        <p:spPr>
          <a:xfrm>
            <a:off x="5259925" y="804025"/>
            <a:ext cx="3595500" cy="3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Dust Storm Mode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2 MLDEX measurements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Expected weekly data collection: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240 MB (75 kB dust storm)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Expected weekly power </a:t>
            </a:r>
            <a:r>
              <a:rPr b="1" lang="en" sz="1200"/>
              <a:t>consumption</a:t>
            </a:r>
            <a:r>
              <a:rPr b="1" lang="en" sz="1200"/>
              <a:t>: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7855 W-hr (0.8 W-hr dust storm)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2"/>
          <p:cNvSpPr txBox="1"/>
          <p:nvPr/>
        </p:nvSpPr>
        <p:spPr>
          <a:xfrm>
            <a:off x="415225" y="90700"/>
            <a:ext cx="84822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Data Budget Between Communications Intervals</a:t>
            </a:r>
            <a:endParaRPr b="1" sz="2400"/>
          </a:p>
        </p:txBody>
      </p:sp>
      <p:sp>
        <p:nvSpPr>
          <p:cNvPr id="593" name="Google Shape;593;p62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</a:t>
            </a:r>
            <a:endParaRPr/>
          </a:p>
        </p:txBody>
      </p:sp>
      <p:sp>
        <p:nvSpPr>
          <p:cNvPr id="594" name="Google Shape;594;p62"/>
          <p:cNvSpPr txBox="1"/>
          <p:nvPr/>
        </p:nvSpPr>
        <p:spPr>
          <a:xfrm>
            <a:off x="486850" y="808025"/>
            <a:ext cx="7969800" cy="3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240 MB expected science data/week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584 MB max downlink to MRO &amp; TGO/week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 given week, half of the downlink opportunities can be missed </a:t>
            </a:r>
            <a:r>
              <a:rPr b="1" lang="en"/>
              <a:t>(offers flexibility)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case of prolonged communications failure: onboard memory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Onboard memory: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2x 4 GB SDRAM, 2x 1 GB TMR Flash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SDRAM (volatile) primarily used for science data, Flash (non-volatile) primarily used for commands/mission critical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@ 240 MB/week, takes 16 weeks for memory to fill (worst case)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/>
          <p:nvPr/>
        </p:nvSpPr>
        <p:spPr>
          <a:xfrm>
            <a:off x="415225" y="90700"/>
            <a:ext cx="5360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System Interconnect Diagram</a:t>
            </a:r>
            <a:endParaRPr b="1" sz="2400"/>
          </a:p>
        </p:txBody>
      </p:sp>
      <p:sp>
        <p:nvSpPr>
          <p:cNvPr id="600" name="Google Shape;600;p63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WP, SB</a:t>
            </a:r>
            <a:endParaRPr/>
          </a:p>
        </p:txBody>
      </p: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150" y="618738"/>
            <a:ext cx="4877704" cy="395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Risk</a:t>
            </a:r>
            <a:endParaRPr b="1" sz="2400"/>
          </a:p>
        </p:txBody>
      </p:sp>
      <p:sp>
        <p:nvSpPr>
          <p:cNvPr id="607" name="Google Shape;607;p64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</a:t>
            </a:r>
            <a:endParaRPr/>
          </a:p>
        </p:txBody>
      </p:sp>
      <p:graphicFrame>
        <p:nvGraphicFramePr>
          <p:cNvPr id="608" name="Google Shape;608;p64"/>
          <p:cNvGraphicFramePr/>
          <p:nvPr/>
        </p:nvGraphicFramePr>
        <p:xfrm>
          <a:off x="5608450" y="7989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{04D2C14B-63E3-4F86-B96D-D1C23B6D1DA0}</a:tableStyleId>
              </a:tblPr>
              <a:tblGrid>
                <a:gridCol w="382850"/>
                <a:gridCol w="257150"/>
                <a:gridCol w="545550"/>
                <a:gridCol w="545550"/>
                <a:gridCol w="545550"/>
                <a:gridCol w="545550"/>
                <a:gridCol w="545550"/>
              </a:tblGrid>
              <a:tr h="25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AMERICA Risk Matrix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578350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571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[1]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571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571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[3] , [5]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[2]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[4] , [6]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571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3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4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5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Consequence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609" name="Google Shape;609;p64"/>
          <p:cNvGraphicFramePr/>
          <p:nvPr/>
        </p:nvGraphicFramePr>
        <p:xfrm>
          <a:off x="116500" y="70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{BA51ABB0-5E9E-45EA-A300-5B56914536AF}</a:tableStyleId>
              </a:tblPr>
              <a:tblGrid>
                <a:gridCol w="686650"/>
                <a:gridCol w="1035025"/>
                <a:gridCol w="3638325"/>
              </a:tblGrid>
              <a:tr h="3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Approach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 Title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Lander does not observe sporadic release of methane in the atmosphere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Lander battery is depleted during a dust storm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 / Watch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Touchdown on hard/rocky/uneven surface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Propulsion disrupts landing area during descent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Solar panels covered in dust from surroundings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 / </a:t>
                      </a:r>
                      <a:r>
                        <a:rPr lang="en" sz="1200"/>
                        <a:t>Watch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Robotic arm fails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0" name="Google Shape;610;p64"/>
          <p:cNvSpPr txBox="1"/>
          <p:nvPr/>
        </p:nvSpPr>
        <p:spPr>
          <a:xfrm rot="-5400000">
            <a:off x="5165375" y="2433150"/>
            <a:ext cx="122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Probability</a:t>
            </a:r>
            <a:endParaRPr b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224425" y="744975"/>
            <a:ext cx="5834100" cy="3679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Deep Subsurface Aquifers (</a:t>
            </a:r>
            <a:r>
              <a:rPr b="1" lang="en"/>
              <a:t>Sporadic</a:t>
            </a:r>
            <a:r>
              <a:rPr b="1" lang="en"/>
              <a:t>) [5]: 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“New” methane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Gas-water-rock chemistry or </a:t>
            </a:r>
            <a:r>
              <a:rPr b="1" lang="en"/>
              <a:t>microbial</a:t>
            </a:r>
            <a:r>
              <a:rPr b="1" lang="en"/>
              <a:t> origin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Estimated 5 km depth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Sealed by ice layer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Geological processes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Arctic tundra is major terrestrial source of CH</a:t>
            </a:r>
            <a:r>
              <a:rPr b="1" baseline="-25000" lang="en"/>
              <a:t>4 </a:t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/>
              <a:t>(Local emission of new methane)</a:t>
            </a:r>
            <a:endParaRPr b="1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415225" y="90700"/>
            <a:ext cx="6427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Science Overview - Methane Theories</a:t>
            </a:r>
            <a:endParaRPr b="1" sz="2400"/>
          </a:p>
        </p:txBody>
      </p:sp>
      <p:sp>
        <p:nvSpPr>
          <p:cNvPr id="187" name="Google Shape;187;p20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000" y="744975"/>
            <a:ext cx="2669872" cy="18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6473575" y="2571750"/>
            <a:ext cx="21483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Arctic tundra methane flux [8]</a:t>
            </a:r>
            <a:endParaRPr sz="1000"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575" y="2925227"/>
            <a:ext cx="2309149" cy="13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/>
        </p:nvSpPr>
        <p:spPr>
          <a:xfrm>
            <a:off x="6775400" y="4264600"/>
            <a:ext cx="1705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Martian mud volcanoes [9]</a:t>
            </a: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5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Risk Mitigation</a:t>
            </a:r>
            <a:endParaRPr b="1" sz="2400"/>
          </a:p>
        </p:txBody>
      </p:sp>
      <p:sp>
        <p:nvSpPr>
          <p:cNvPr id="616" name="Google Shape;616;p65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</a:t>
            </a:r>
            <a:endParaRPr/>
          </a:p>
        </p:txBody>
      </p:sp>
      <p:graphicFrame>
        <p:nvGraphicFramePr>
          <p:cNvPr id="617" name="Google Shape;617;p65"/>
          <p:cNvGraphicFramePr/>
          <p:nvPr/>
        </p:nvGraphicFramePr>
        <p:xfrm>
          <a:off x="116500" y="70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{BA51ABB0-5E9E-45EA-A300-5B56914536AF}</a:tableStyleId>
              </a:tblPr>
              <a:tblGrid>
                <a:gridCol w="920425"/>
                <a:gridCol w="3559675"/>
                <a:gridCol w="3995550"/>
              </a:tblGrid>
              <a:tr h="3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 Title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Approach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Lander does not observe sporadic release of methane in the atmosphere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 - measure surface and subsurface methane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Lander battery is depleted during a dust storm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 - reduced power mode during storms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Touchdown on hard/rocky/uneven surface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 - careful selection of landing sight / Watch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Propulsion disrupts landing area during descent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 - inclusion of </a:t>
                      </a:r>
                      <a:r>
                        <a:rPr lang="en" sz="1200"/>
                        <a:t>skycrane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Solar panels covered in dust from surroundings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Mitigate - increased solar panel size &amp; orientation change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Robotic arm fails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Mitigate - reduced degrees of freedom / Watch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6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Cost</a:t>
            </a:r>
            <a:endParaRPr b="1" sz="2400"/>
          </a:p>
        </p:txBody>
      </p:sp>
      <p:sp>
        <p:nvSpPr>
          <p:cNvPr id="623" name="Google Shape;623;p66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</a:t>
            </a:r>
            <a:endParaRPr/>
          </a:p>
        </p:txBody>
      </p:sp>
      <p:pic>
        <p:nvPicPr>
          <p:cNvPr id="624" name="Google Shape;6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150" y="658075"/>
            <a:ext cx="4325724" cy="385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7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Schedule</a:t>
            </a:r>
            <a:endParaRPr b="1" sz="2400"/>
          </a:p>
        </p:txBody>
      </p:sp>
      <p:sp>
        <p:nvSpPr>
          <p:cNvPr id="630" name="Google Shape;630;p67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</a:t>
            </a:r>
            <a:endParaRPr/>
          </a:p>
        </p:txBody>
      </p:sp>
      <p:pic>
        <p:nvPicPr>
          <p:cNvPr id="631" name="Google Shape;6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200"/>
            <a:ext cx="8839200" cy="218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8"/>
          <p:cNvSpPr txBox="1"/>
          <p:nvPr/>
        </p:nvSpPr>
        <p:spPr>
          <a:xfrm>
            <a:off x="6012300" y="4700350"/>
            <a:ext cx="22671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JC, KI, SB,VG, VP, WP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/>
          <p:nvPr>
            <p:ph idx="1" type="body"/>
          </p:nvPr>
        </p:nvSpPr>
        <p:spPr>
          <a:xfrm>
            <a:off x="224425" y="780525"/>
            <a:ext cx="8324700" cy="37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Webster, C., Mahaffy, P, Sushil, A., Moores, J., Flesch, G., Malespin, C., McKay, C., Martinez, G., Smith, C., “Background levels of Methane in Mars’ atmosphere show strong seasonal variations,” </a:t>
            </a: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8 June 2018, pp. 1093-1096. 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Giuranna, M., Viscardy, S., Daerden, F., Neary, L., Etiope, G., Oehler, D., Formisano, V., Aronica, A., Wolkenberg, P., Aoki, S., Cardesin-Moinelo, A., Parra, J., Merritt, D., Amoroso, M., “Independent Confirmation of a Methane Spike on Mars and a Source Region East of Gale Crater.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Nature Geoscience, 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Vol 12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May 2019, pp. 326–332.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[3] Summers, M.E., Lieb, B.J., Chapman, E., and Yung, Y.L. “Atmospheric biomarkers of subsurface life on Mars,” </a:t>
            </a:r>
            <a:r>
              <a:rPr i="1" lang="en" sz="8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Geophys Res Lett 29</a:t>
            </a: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2002, doi:10.1029/2002GL015377.</a:t>
            </a:r>
            <a:endParaRPr sz="8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 Deep Carbon Observatory, “</a:t>
            </a:r>
            <a:r>
              <a:rPr lang="en" sz="800">
                <a:solidFill>
                  <a:srgbClr val="21243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Rewriting the textbook on fossil fuels: New technologies help unravel nature's methane recipes,” Physics.org, April 2019</a:t>
            </a:r>
            <a:endParaRPr sz="800">
              <a:solidFill>
                <a:srgbClr val="212438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[5] 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 R., Bloom, A. A., Gao, P., Miller, C. E., Yung, Y. L., “Hypotheses for Near-Surface Exchange of Methane on Mars,” </a:t>
            </a: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Astrobiology, 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 16, No. 7, 2016, pp. 539-550. DOI: 10.1089/ast.2015.1410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Image URL: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http://www.oneworldoneocean.com/blog/entry/scientists_unravel_the_ocean_methane_mystery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Miglovets, M., Schreiber, P., Schneider, J., Lukasheva, M., “Long-term Dynamics of Methane Emission in Mesooligotrophic Peatland,” </a:t>
            </a: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Ecosystem of a Mesooligotrophic Peatland in Northwestern Russia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September 2016. 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“Tracking Methane Emissions from Arctic Tundra,” </a:t>
            </a: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GlobalChange.Gov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 Dec 2016.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[9] Pondrelli, M., Rossi, A. Ori, G., Gasselt, S., Praeg, D., Ceramicola, S., “Mud volcanoes in the geologic record of Mars: The case of Firsoff crater,” </a:t>
            </a:r>
            <a:r>
              <a:rPr i="1" lang="en" sz="800">
                <a:latin typeface="Times New Roman"/>
                <a:ea typeface="Times New Roman"/>
                <a:cs typeface="Times New Roman"/>
                <a:sym typeface="Times New Roman"/>
              </a:rPr>
              <a:t>Earth and Planetary Science Letters,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15 April 2011, pp. 511-519.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[10] Image URL: </a:t>
            </a:r>
            <a:r>
              <a:rPr lang="en" sz="8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https://www.nature.com/articles/d41586-019-00575-2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[11] Image URL: </a:t>
            </a:r>
            <a:r>
              <a:rPr lang="en" sz="8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http://macrocosm-magbook.blogspot.com/2007/10/martian-dust-devils-caught-by-spirit.html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12438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Google Shape;642;p69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References</a:t>
            </a:r>
            <a:endParaRPr b="1" sz="2400"/>
          </a:p>
        </p:txBody>
      </p:sp>
      <p:sp>
        <p:nvSpPr>
          <p:cNvPr id="643" name="Google Shape;643;p69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0"/>
          <p:cNvSpPr txBox="1"/>
          <p:nvPr>
            <p:ph idx="1" type="body"/>
          </p:nvPr>
        </p:nvSpPr>
        <p:spPr>
          <a:xfrm>
            <a:off x="224425" y="780525"/>
            <a:ext cx="8324700" cy="24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 </a:t>
            </a:r>
            <a:r>
              <a:rPr lang="en" sz="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Sheppard, J. C., Westberg, H., Hopper, J. F., Ganesan, K., and Zimmerman, P., “Inventory of global methane sources and their production rates,” </a:t>
            </a:r>
            <a:r>
              <a:rPr i="1" lang="en" sz="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Geophysical Research</a:t>
            </a:r>
            <a:r>
              <a:rPr lang="en" sz="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vol. 87, 1982, p. 1305.</a:t>
            </a:r>
            <a:endParaRPr sz="800">
              <a:solidFill>
                <a:srgbClr val="33333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[13] 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Ojha, L., Lewis, K., Karunatillake, S., Schmidt, M., “The Medusae Fossae Formation as the single largest source of dust on Mars,” </a:t>
            </a: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Communications, 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2867 (2018), 2018, pp. 1 - 7.</a:t>
            </a:r>
            <a:endParaRPr sz="800">
              <a:solidFill>
                <a:srgbClr val="33333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[14] Mahaffy, P.R., Webster, C.R., Cabane, M., Conrad, P.G., Coll, P., Atreya, S.K., ...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Mumm, E. “The Sample Analysis at Mars Investigation and Instrument Suite” </a:t>
            </a:r>
            <a:r>
              <a:rPr i="1" lang="en" sz="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Space Science Reviews</a:t>
            </a:r>
            <a:r>
              <a:rPr lang="en" sz="800">
                <a:solidFill>
                  <a:srgbClr val="33333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(2012) 170: 401. </a:t>
            </a:r>
            <a:r>
              <a:rPr lang="en" sz="800" u="sng">
                <a:solidFill>
                  <a:srgbClr val="1155CC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https://doi.org/10.1007/s11214-012-9879-z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1D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[15] 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Wiens, R.C., Maurice, S., Barraclough, B., Saccoccio, M., Barkley, W. C., …, Wong-Swanson, B. “The ChemCam Instrument Suite on the Mars Science Laboratory (MSL) Rover: Body Unit and Combined System Tests” </a:t>
            </a:r>
            <a:r>
              <a:rPr i="1"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Science Reviews</a:t>
            </a: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(2012) 170: 167. </a:t>
            </a:r>
            <a:r>
              <a:rPr lang="en" sz="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https://doi.org/10.1007/s11214-012-9902-4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1D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[16] Zent, A. P., M. H. Hecht, D. R. Cobos, G. S. Campbell, C. S. Campbell, G. Cardell, M. C. Foote, S. E. Wood, and M. Mehta (2009), “Thermal and Electrical Conductivity Probe (TECP) for Phoenix,” </a:t>
            </a:r>
            <a:r>
              <a:rPr i="1" lang="en" sz="800">
                <a:solidFill>
                  <a:srgbClr val="1C1D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J.</a:t>
            </a:r>
            <a:r>
              <a:rPr lang="en" sz="800">
                <a:solidFill>
                  <a:srgbClr val="1C1D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800">
                <a:solidFill>
                  <a:srgbClr val="1C1D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Geophys. Res.</a:t>
            </a:r>
            <a:r>
              <a:rPr lang="en" sz="800">
                <a:solidFill>
                  <a:srgbClr val="1C1D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,114, E00A27, </a:t>
            </a:r>
            <a:endParaRPr sz="800">
              <a:solidFill>
                <a:srgbClr val="1C1D1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1D1E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doi: 10.1029/2007JE003052.</a:t>
            </a:r>
            <a:endParaRPr sz="800">
              <a:solidFill>
                <a:srgbClr val="1C1D1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1D1E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1D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[17] Oehler, D. Z., and Etiope, G., “Methane Seepage on Mars: Where to Look and Why,” </a:t>
            </a:r>
            <a:r>
              <a:rPr i="1" lang="en" sz="800">
                <a:solidFill>
                  <a:srgbClr val="1C1D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Astrobiology, </a:t>
            </a:r>
            <a:r>
              <a:rPr lang="en" sz="800">
                <a:solidFill>
                  <a:srgbClr val="1C1D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Vol. 17, No. 12, 2017, pp. 1233 - 1264.</a:t>
            </a:r>
            <a:endParaRPr sz="800">
              <a:solidFill>
                <a:srgbClr val="1C1D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1D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1D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[18] Formisano, V., Atreya, S. Encrenaz, T., Ignatiev, N., and Giuranna, M., “Detection of Methane in the Atmosphere of Mars,” </a:t>
            </a:r>
            <a:r>
              <a:rPr i="1" lang="en" sz="800">
                <a:solidFill>
                  <a:srgbClr val="1C1D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Science</a:t>
            </a:r>
            <a:r>
              <a:rPr lang="en" sz="800">
                <a:solidFill>
                  <a:srgbClr val="1C1D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Vol. 306, Issue 5702, 2004, pp. 1758 - 1761. doi: 10.11226/science.1101732 </a:t>
            </a:r>
            <a:endParaRPr sz="800">
              <a:solidFill>
                <a:srgbClr val="1C1D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1D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1D1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[19] Imbriale, W. A., “Technology Drivers,” Spaceborne Antennas for Planetary Exploration, Jet Propulsion Laboratory, January 2006, pp. 3-6.</a:t>
            </a:r>
            <a:endParaRPr sz="800">
              <a:solidFill>
                <a:srgbClr val="1C1D1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[20] “Electra-Lite Mars Proximity-Link Communications and Navigation Payload Description,” Jet Propulsion Laboratory, April 2019</a:t>
            </a:r>
            <a:endParaRPr sz="800"/>
          </a:p>
          <a:p>
            <a:pPr indent="0" lvl="0" marL="0" rtl="0" algn="l">
              <a:spcBef>
                <a:spcPts val="36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0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References</a:t>
            </a:r>
            <a:endParaRPr b="1" sz="2400"/>
          </a:p>
        </p:txBody>
      </p:sp>
      <p:sp>
        <p:nvSpPr>
          <p:cNvPr id="650" name="Google Shape;650;p70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224425" y="780525"/>
            <a:ext cx="5794200" cy="3633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Serious problem for solar cells, spacecraft, and space suits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Unknown processes relating to lifting dust from surface into atmosphere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Desired information:</a:t>
            </a:r>
            <a:r>
              <a:rPr lang="en"/>
              <a:t>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Charge on individual grains, electric fields generated in dust storms &amp; how these impact dust storm propagation.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415225" y="90700"/>
            <a:ext cx="6427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Science Overview - Dust storms</a:t>
            </a:r>
            <a:endParaRPr b="1" sz="2400"/>
          </a:p>
        </p:txBody>
      </p:sp>
      <p:sp>
        <p:nvSpPr>
          <p:cNvPr id="198" name="Google Shape;198;p21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575" y="634225"/>
            <a:ext cx="2523725" cy="20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300" y="2870125"/>
            <a:ext cx="2791025" cy="16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6662888" y="2684775"/>
            <a:ext cx="2027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Spirit with solar panels covered in dust [10]</a:t>
            </a:r>
            <a:endParaRPr sz="1200"/>
          </a:p>
        </p:txBody>
      </p:sp>
      <p:sp>
        <p:nvSpPr>
          <p:cNvPr id="202" name="Google Shape;202;p21"/>
          <p:cNvSpPr txBox="1"/>
          <p:nvPr/>
        </p:nvSpPr>
        <p:spPr>
          <a:xfrm>
            <a:off x="6779425" y="4191550"/>
            <a:ext cx="2027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Martian “dust devil” [11]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224425" y="780525"/>
            <a:ext cx="8324700" cy="36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b="1" lang="en">
                <a:solidFill>
                  <a:schemeClr val="dk1"/>
                </a:solidFill>
              </a:rPr>
              <a:t>Is the source of martian methane </a:t>
            </a:r>
            <a:r>
              <a:rPr b="1" lang="en" u="sng">
                <a:solidFill>
                  <a:schemeClr val="dk1"/>
                </a:solidFill>
              </a:rPr>
              <a:t>biotic</a:t>
            </a:r>
            <a:r>
              <a:rPr b="1" lang="en">
                <a:solidFill>
                  <a:schemeClr val="dk1"/>
                </a:solidFill>
              </a:rPr>
              <a:t> or </a:t>
            </a:r>
            <a:r>
              <a:rPr b="1" lang="en" u="sng">
                <a:solidFill>
                  <a:schemeClr val="dk1"/>
                </a:solidFill>
              </a:rPr>
              <a:t>abiotic</a:t>
            </a:r>
            <a:r>
              <a:rPr b="1" lang="en">
                <a:solidFill>
                  <a:schemeClr val="dk1"/>
                </a:solidFill>
              </a:rPr>
              <a:t>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b="1" lang="en">
                <a:solidFill>
                  <a:schemeClr val="dk1"/>
                </a:solidFill>
              </a:rPr>
              <a:t>How do we explain both </a:t>
            </a:r>
            <a:r>
              <a:rPr b="1" lang="en" u="sng">
                <a:solidFill>
                  <a:schemeClr val="dk1"/>
                </a:solidFill>
              </a:rPr>
              <a:t>seasonal</a:t>
            </a:r>
            <a:r>
              <a:rPr b="1" lang="en">
                <a:solidFill>
                  <a:schemeClr val="dk1"/>
                </a:solidFill>
              </a:rPr>
              <a:t> and </a:t>
            </a:r>
            <a:r>
              <a:rPr b="1" lang="en" u="sng">
                <a:solidFill>
                  <a:schemeClr val="dk1"/>
                </a:solidFill>
              </a:rPr>
              <a:t>sporadic</a:t>
            </a:r>
            <a:r>
              <a:rPr b="1" lang="en">
                <a:solidFill>
                  <a:schemeClr val="dk1"/>
                </a:solidFill>
              </a:rPr>
              <a:t> methane releases?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b="1" lang="en">
                <a:solidFill>
                  <a:schemeClr val="dk1"/>
                </a:solidFill>
              </a:rPr>
              <a:t>How do martian dust properties affect storm propagation?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415225" y="90700"/>
            <a:ext cx="419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Fundamental Questions</a:t>
            </a:r>
            <a:endParaRPr b="1" sz="2400"/>
          </a:p>
        </p:txBody>
      </p:sp>
      <p:sp>
        <p:nvSpPr>
          <p:cNvPr id="209" name="Google Shape;209;p22"/>
          <p:cNvSpPr txBox="1"/>
          <p:nvPr/>
        </p:nvSpPr>
        <p:spPr>
          <a:xfrm>
            <a:off x="4611325" y="4701800"/>
            <a:ext cx="35373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WP,VG,AC,DS, SK, SB,VP,KI,JC,JM,MD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37050" y="646600"/>
            <a:ext cx="4973400" cy="244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Medusae Fossae Formation (MFF)</a:t>
            </a:r>
            <a:endParaRPr b="1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3.2° S, 163 </a:t>
            </a:r>
            <a:r>
              <a:rPr b="1" lang="en"/>
              <a:t>° W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Geologically active region [2]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Layer of shallow subsurface permafrost [2]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Mars’ largest source of dust [13]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Level terrain</a:t>
            </a:r>
            <a:endParaRPr b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Few impact craters</a:t>
            </a:r>
            <a:endParaRPr b="1"/>
          </a:p>
        </p:txBody>
      </p:sp>
      <p:sp>
        <p:nvSpPr>
          <p:cNvPr id="215" name="Google Shape;215;p23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Landing Site Selection</a:t>
            </a:r>
            <a:endParaRPr b="1" sz="2400"/>
          </a:p>
        </p:txBody>
      </p:sp>
      <p:sp>
        <p:nvSpPr>
          <p:cNvPr id="216" name="Google Shape;216;p23"/>
          <p:cNvSpPr txBox="1"/>
          <p:nvPr/>
        </p:nvSpPr>
        <p:spPr>
          <a:xfrm>
            <a:off x="5062425" y="4701800"/>
            <a:ext cx="30861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WP, SK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5464700" y="2547500"/>
            <a:ext cx="3652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MFF position</a:t>
            </a:r>
            <a:r>
              <a:rPr lang="en" sz="900"/>
              <a:t> relative to other well-known martian landmarks [12]</a:t>
            </a:r>
            <a:endParaRPr sz="900"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00" y="646600"/>
            <a:ext cx="3607850" cy="19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/>
          <p:nvPr/>
        </p:nvSpPr>
        <p:spPr>
          <a:xfrm rot="-2030107">
            <a:off x="7672307" y="1738298"/>
            <a:ext cx="460125" cy="559556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574949" y="2419800"/>
            <a:ext cx="1638325" cy="259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7938725" y="4319725"/>
            <a:ext cx="857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</a:rPr>
              <a:t>Credit: JPL/NASA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/>
        </p:nvSpPr>
        <p:spPr>
          <a:xfrm>
            <a:off x="415225" y="90700"/>
            <a:ext cx="4241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Needs, Goals, &amp; Objectives</a:t>
            </a:r>
            <a:endParaRPr b="1" sz="2400"/>
          </a:p>
        </p:txBody>
      </p:sp>
      <p:sp>
        <p:nvSpPr>
          <p:cNvPr id="227" name="Google Shape;227;p24"/>
          <p:cNvSpPr txBox="1"/>
          <p:nvPr/>
        </p:nvSpPr>
        <p:spPr>
          <a:xfrm>
            <a:off x="5131871" y="4710477"/>
            <a:ext cx="329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WP,VG,AC,DS,SB,VP,KI,JC,JM,MD</a:t>
            </a: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571075" y="778000"/>
            <a:ext cx="8120400" cy="3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NEED</a:t>
            </a:r>
            <a:r>
              <a:rPr lang="en" sz="1600">
                <a:solidFill>
                  <a:schemeClr val="dk1"/>
                </a:solidFill>
              </a:rPr>
              <a:t>: Understand the processes and history of the climate and geology on Mars. 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GOAL I</a:t>
            </a:r>
            <a:r>
              <a:rPr lang="en" sz="1600">
                <a:solidFill>
                  <a:schemeClr val="dk1"/>
                </a:solidFill>
              </a:rPr>
              <a:t>: Investigate the biotic or abiotic nature of the processes that govern methane variations in the lower Martian atmosphere.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    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OBJECTIVES: </a:t>
            </a:r>
            <a:endParaRPr b="1"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arenR"/>
            </a:pPr>
            <a:r>
              <a:rPr lang="en" sz="1600">
                <a:solidFill>
                  <a:schemeClr val="dk1"/>
                </a:solidFill>
              </a:rPr>
              <a:t>Characterize methane prevalence and profile atmospheric conditions (humidity, wind speed, pressure, temperature) over time at the </a:t>
            </a:r>
            <a:r>
              <a:rPr b="1" lang="en" sz="1600">
                <a:solidFill>
                  <a:schemeClr val="dk1"/>
                </a:solidFill>
              </a:rPr>
              <a:t>surface.</a:t>
            </a:r>
            <a:endParaRPr b="1" sz="16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arenR"/>
            </a:pPr>
            <a:r>
              <a:rPr lang="en" sz="1600">
                <a:solidFill>
                  <a:schemeClr val="dk1"/>
                </a:solidFill>
              </a:rPr>
              <a:t>Measure </a:t>
            </a:r>
            <a:r>
              <a:rPr b="1" lang="en" sz="1600">
                <a:solidFill>
                  <a:schemeClr val="dk1"/>
                </a:solidFill>
              </a:rPr>
              <a:t>subsurface </a:t>
            </a:r>
            <a:r>
              <a:rPr lang="en" sz="1600">
                <a:solidFill>
                  <a:schemeClr val="dk1"/>
                </a:solidFill>
              </a:rPr>
              <a:t>methane content, water content, and temperature over time.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arenR"/>
            </a:pPr>
            <a:r>
              <a:rPr lang="en" sz="1600">
                <a:solidFill>
                  <a:schemeClr val="dk1"/>
                </a:solidFill>
              </a:rPr>
              <a:t>Visually inspect landscape for signs of processes related to methane release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2015TemplateColors">
      <a:dk1>
        <a:srgbClr val="000000"/>
      </a:dk1>
      <a:lt1>
        <a:srgbClr val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